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Lst>
  <p:handoutMasterIdLst>
    <p:handoutMasterId r:id="rId24"/>
  </p:handoutMasterIdLst>
  <p:sldIdLst>
    <p:sldId id="259" r:id="rId7"/>
    <p:sldId id="285" r:id="rId8"/>
    <p:sldId id="292" r:id="rId9"/>
    <p:sldId id="257" r:id="rId10"/>
    <p:sldId id="278" r:id="rId11"/>
    <p:sldId id="269" r:id="rId12"/>
    <p:sldId id="299" r:id="rId13"/>
    <p:sldId id="270" r:id="rId14"/>
    <p:sldId id="280" r:id="rId15"/>
    <p:sldId id="301" r:id="rId16"/>
    <p:sldId id="300" r:id="rId17"/>
    <p:sldId id="302" r:id="rId18"/>
    <p:sldId id="293" r:id="rId19"/>
    <p:sldId id="294" r:id="rId20"/>
    <p:sldId id="296" r:id="rId21"/>
    <p:sldId id="297" r:id="rId22"/>
    <p:sldId id="260" r:id="rId2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88">
          <p15:clr>
            <a:srgbClr val="A4A3A4"/>
          </p15:clr>
        </p15:guide>
        <p15:guide id="2" pos="4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2E83"/>
    <a:srgbClr val="E8D3A2"/>
    <a:srgbClr val="E8E3D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43AC2B-989E-4590-40B4-12583591D5F7}" v="109" dt="2026-01-05T23:29:56.7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488"/>
        <p:guide pos="478"/>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F9CBFE-CA62-4F80-8C1D-490660DB8E1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483C04C-40A7-4FD1-A9FD-4E35D483F424}">
      <dgm:prSet/>
      <dgm:spPr/>
      <dgm:t>
        <a:bodyPr/>
        <a:lstStyle/>
        <a:p>
          <a:pPr>
            <a:lnSpc>
              <a:spcPct val="100000"/>
            </a:lnSpc>
          </a:pPr>
          <a:r>
            <a:rPr lang="en-US" b="1" cap="none" dirty="0">
              <a:solidFill>
                <a:srgbClr val="4B2E83"/>
              </a:solidFill>
              <a:latin typeface="Open Sans"/>
              <a:ea typeface="Open Sans"/>
              <a:cs typeface="Open Sans"/>
            </a:rPr>
            <a:t>Located on beautiful Seattle campus</a:t>
          </a:r>
        </a:p>
      </dgm:t>
    </dgm:pt>
    <dgm:pt modelId="{D27E1037-32F0-4514-A830-C7E93B035D20}" type="parTrans" cxnId="{0F91522D-1C6A-4168-9FCC-73BC9CDBEFA9}">
      <dgm:prSet/>
      <dgm:spPr/>
      <dgm:t>
        <a:bodyPr/>
        <a:lstStyle/>
        <a:p>
          <a:endParaRPr lang="en-US"/>
        </a:p>
      </dgm:t>
    </dgm:pt>
    <dgm:pt modelId="{8C0E8635-27A4-427F-B31C-F4C1936A765A}" type="sibTrans" cxnId="{0F91522D-1C6A-4168-9FCC-73BC9CDBEFA9}">
      <dgm:prSet/>
      <dgm:spPr/>
      <dgm:t>
        <a:bodyPr/>
        <a:lstStyle/>
        <a:p>
          <a:endParaRPr lang="en-US"/>
        </a:p>
      </dgm:t>
    </dgm:pt>
    <dgm:pt modelId="{A1D6424E-6A66-4ACA-AFC7-5D56FD551368}">
      <dgm:prSet/>
      <dgm:spPr/>
      <dgm:t>
        <a:bodyPr/>
        <a:lstStyle/>
        <a:p>
          <a:pPr>
            <a:lnSpc>
              <a:spcPct val="100000"/>
            </a:lnSpc>
          </a:pPr>
          <a:r>
            <a:rPr lang="en-US" b="1" cap="none" dirty="0">
              <a:solidFill>
                <a:srgbClr val="4B2E83"/>
              </a:solidFill>
              <a:latin typeface="Open Sans"/>
              <a:ea typeface="Open Sans"/>
              <a:cs typeface="Open Sans"/>
            </a:rPr>
            <a:t>State of the art simulation learning lab</a:t>
          </a:r>
        </a:p>
      </dgm:t>
    </dgm:pt>
    <dgm:pt modelId="{B8776479-23F9-4A09-A2CE-DC52801E69D5}" type="parTrans" cxnId="{171EF078-58A1-4C97-AD24-91FC5BB91CC7}">
      <dgm:prSet/>
      <dgm:spPr/>
      <dgm:t>
        <a:bodyPr/>
        <a:lstStyle/>
        <a:p>
          <a:endParaRPr lang="en-US"/>
        </a:p>
      </dgm:t>
    </dgm:pt>
    <dgm:pt modelId="{395B832F-3E8A-4359-8EE2-E84E5E6E17F9}" type="sibTrans" cxnId="{171EF078-58A1-4C97-AD24-91FC5BB91CC7}">
      <dgm:prSet/>
      <dgm:spPr/>
      <dgm:t>
        <a:bodyPr/>
        <a:lstStyle/>
        <a:p>
          <a:endParaRPr lang="en-US"/>
        </a:p>
      </dgm:t>
    </dgm:pt>
    <dgm:pt modelId="{F81B12AE-3E92-47AA-BFCE-66241AE21703}">
      <dgm:prSet/>
      <dgm:spPr/>
      <dgm:t>
        <a:bodyPr/>
        <a:lstStyle/>
        <a:p>
          <a:pPr>
            <a:lnSpc>
              <a:spcPct val="100000"/>
            </a:lnSpc>
          </a:pPr>
          <a:r>
            <a:rPr lang="en-US" b="1" cap="none" dirty="0">
              <a:solidFill>
                <a:srgbClr val="4B2E83"/>
              </a:solidFill>
              <a:latin typeface="Open Sans"/>
              <a:ea typeface="Open Sans"/>
              <a:cs typeface="Open Sans"/>
            </a:rPr>
            <a:t>Work with nationally acclaimed faculty</a:t>
          </a:r>
        </a:p>
      </dgm:t>
    </dgm:pt>
    <dgm:pt modelId="{42503D23-E936-47CE-984C-3A226220ED0D}" type="parTrans" cxnId="{BE1ECD5C-FFAB-4603-BD72-D5EBD76E1A72}">
      <dgm:prSet/>
      <dgm:spPr/>
      <dgm:t>
        <a:bodyPr/>
        <a:lstStyle/>
        <a:p>
          <a:endParaRPr lang="en-US"/>
        </a:p>
      </dgm:t>
    </dgm:pt>
    <dgm:pt modelId="{0747955E-E483-4186-ACD5-CF25C9C4976C}" type="sibTrans" cxnId="{BE1ECD5C-FFAB-4603-BD72-D5EBD76E1A72}">
      <dgm:prSet/>
      <dgm:spPr/>
      <dgm:t>
        <a:bodyPr/>
        <a:lstStyle/>
        <a:p>
          <a:endParaRPr lang="en-US"/>
        </a:p>
      </dgm:t>
    </dgm:pt>
    <dgm:pt modelId="{47FE8E8F-DAC0-404E-8A75-E7CC79CA8FB0}">
      <dgm:prSet/>
      <dgm:spPr/>
      <dgm:t>
        <a:bodyPr/>
        <a:lstStyle/>
        <a:p>
          <a:pPr>
            <a:lnSpc>
              <a:spcPct val="100000"/>
            </a:lnSpc>
          </a:pPr>
          <a:r>
            <a:rPr lang="en-US" b="1" cap="none" dirty="0">
              <a:solidFill>
                <a:srgbClr val="4B2E83"/>
              </a:solidFill>
              <a:latin typeface="Open Sans"/>
              <a:ea typeface="Open Sans"/>
              <a:cs typeface="Open Sans"/>
            </a:rPr>
            <a:t>Community partnership sites with number of local hospitals in the greater northwest area</a:t>
          </a:r>
        </a:p>
      </dgm:t>
    </dgm:pt>
    <dgm:pt modelId="{905A6CDD-BFDC-4365-A7FA-2B5ADE1A7598}" type="parTrans" cxnId="{796F80D6-1F39-4346-8C57-A8E2C8A95E82}">
      <dgm:prSet/>
      <dgm:spPr/>
      <dgm:t>
        <a:bodyPr/>
        <a:lstStyle/>
        <a:p>
          <a:endParaRPr lang="en-US"/>
        </a:p>
      </dgm:t>
    </dgm:pt>
    <dgm:pt modelId="{716F5055-5FD9-4514-92C4-6570E950D2E6}" type="sibTrans" cxnId="{796F80D6-1F39-4346-8C57-A8E2C8A95E82}">
      <dgm:prSet/>
      <dgm:spPr/>
      <dgm:t>
        <a:bodyPr/>
        <a:lstStyle/>
        <a:p>
          <a:endParaRPr lang="en-US"/>
        </a:p>
      </dgm:t>
    </dgm:pt>
    <dgm:pt modelId="{9E108177-27EF-44FA-8B1F-BA69CAA2942C}" type="pres">
      <dgm:prSet presAssocID="{0CF9CBFE-CA62-4F80-8C1D-490660DB8E1D}" presName="root" presStyleCnt="0">
        <dgm:presLayoutVars>
          <dgm:dir/>
          <dgm:resizeHandles val="exact"/>
        </dgm:presLayoutVars>
      </dgm:prSet>
      <dgm:spPr/>
    </dgm:pt>
    <dgm:pt modelId="{0870D30C-406B-4527-8C28-BA823A6BB8EF}" type="pres">
      <dgm:prSet presAssocID="{8483C04C-40A7-4FD1-A9FD-4E35D483F424}" presName="compNode" presStyleCnt="0"/>
      <dgm:spPr/>
    </dgm:pt>
    <dgm:pt modelId="{F561DC38-D68F-466C-B7BA-D632F6954750}" type="pres">
      <dgm:prSet presAssocID="{8483C04C-40A7-4FD1-A9FD-4E35D483F424}" presName="bgRect" presStyleLbl="bgShp" presStyleIdx="0" presStyleCnt="4"/>
      <dgm:spPr/>
    </dgm:pt>
    <dgm:pt modelId="{C8A36E43-D938-47AA-854C-2A5CE5E79D3A}" type="pres">
      <dgm:prSet presAssocID="{8483C04C-40A7-4FD1-A9FD-4E35D483F42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4F819F48-B040-4AA0-AA51-7865F119A94E}" type="pres">
      <dgm:prSet presAssocID="{8483C04C-40A7-4FD1-A9FD-4E35D483F424}" presName="spaceRect" presStyleCnt="0"/>
      <dgm:spPr/>
    </dgm:pt>
    <dgm:pt modelId="{A6F73D0C-17D1-40FF-8239-F5A3582E88D0}" type="pres">
      <dgm:prSet presAssocID="{8483C04C-40A7-4FD1-A9FD-4E35D483F424}" presName="parTx" presStyleLbl="revTx" presStyleIdx="0" presStyleCnt="4">
        <dgm:presLayoutVars>
          <dgm:chMax val="0"/>
          <dgm:chPref val="0"/>
        </dgm:presLayoutVars>
      </dgm:prSet>
      <dgm:spPr/>
    </dgm:pt>
    <dgm:pt modelId="{36023691-436E-451E-9888-792BD845D038}" type="pres">
      <dgm:prSet presAssocID="{8C0E8635-27A4-427F-B31C-F4C1936A765A}" presName="sibTrans" presStyleCnt="0"/>
      <dgm:spPr/>
    </dgm:pt>
    <dgm:pt modelId="{F38E95ED-E954-4B17-9B77-3950FFF13288}" type="pres">
      <dgm:prSet presAssocID="{A1D6424E-6A66-4ACA-AFC7-5D56FD551368}" presName="compNode" presStyleCnt="0"/>
      <dgm:spPr/>
    </dgm:pt>
    <dgm:pt modelId="{EB7F80AA-423E-43D6-9838-519352BB37FE}" type="pres">
      <dgm:prSet presAssocID="{A1D6424E-6A66-4ACA-AFC7-5D56FD551368}" presName="bgRect" presStyleLbl="bgShp" presStyleIdx="1" presStyleCnt="4"/>
      <dgm:spPr/>
    </dgm:pt>
    <dgm:pt modelId="{15BDC420-1067-43D9-8560-3DB098482FE2}" type="pres">
      <dgm:prSet presAssocID="{A1D6424E-6A66-4ACA-AFC7-5D56FD551368}"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with solid fill"/>
        </a:ext>
      </dgm:extLst>
    </dgm:pt>
    <dgm:pt modelId="{3968141A-BFB2-4718-97D2-AB29C2B099CA}" type="pres">
      <dgm:prSet presAssocID="{A1D6424E-6A66-4ACA-AFC7-5D56FD551368}" presName="spaceRect" presStyleCnt="0"/>
      <dgm:spPr/>
    </dgm:pt>
    <dgm:pt modelId="{F98481D2-F23F-47BB-A9D5-52F24EE319D9}" type="pres">
      <dgm:prSet presAssocID="{A1D6424E-6A66-4ACA-AFC7-5D56FD551368}" presName="parTx" presStyleLbl="revTx" presStyleIdx="1" presStyleCnt="4">
        <dgm:presLayoutVars>
          <dgm:chMax val="0"/>
          <dgm:chPref val="0"/>
        </dgm:presLayoutVars>
      </dgm:prSet>
      <dgm:spPr/>
    </dgm:pt>
    <dgm:pt modelId="{7BE72C30-989F-47D0-AEA2-4DB99AD1E22A}" type="pres">
      <dgm:prSet presAssocID="{395B832F-3E8A-4359-8EE2-E84E5E6E17F9}" presName="sibTrans" presStyleCnt="0"/>
      <dgm:spPr/>
    </dgm:pt>
    <dgm:pt modelId="{5605ABA4-D277-4887-BE58-1BD207636123}" type="pres">
      <dgm:prSet presAssocID="{F81B12AE-3E92-47AA-BFCE-66241AE21703}" presName="compNode" presStyleCnt="0"/>
      <dgm:spPr/>
    </dgm:pt>
    <dgm:pt modelId="{C9FE40B0-EE08-43D1-8A30-27638EE29869}" type="pres">
      <dgm:prSet presAssocID="{F81B12AE-3E92-47AA-BFCE-66241AE21703}" presName="bgRect" presStyleLbl="bgShp" presStyleIdx="2" presStyleCnt="4"/>
      <dgm:spPr/>
    </dgm:pt>
    <dgm:pt modelId="{0FF486AF-ACA9-4E4E-A136-ABB0C70A3D2D}" type="pres">
      <dgm:prSet presAssocID="{F81B12AE-3E92-47AA-BFCE-66241AE2170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ibbon"/>
        </a:ext>
      </dgm:extLst>
    </dgm:pt>
    <dgm:pt modelId="{1C3FD395-790F-401A-AA1A-1B0765BE6B78}" type="pres">
      <dgm:prSet presAssocID="{F81B12AE-3E92-47AA-BFCE-66241AE21703}" presName="spaceRect" presStyleCnt="0"/>
      <dgm:spPr/>
    </dgm:pt>
    <dgm:pt modelId="{33FA769C-399F-4C34-BBAE-77360190C491}" type="pres">
      <dgm:prSet presAssocID="{F81B12AE-3E92-47AA-BFCE-66241AE21703}" presName="parTx" presStyleLbl="revTx" presStyleIdx="2" presStyleCnt="4">
        <dgm:presLayoutVars>
          <dgm:chMax val="0"/>
          <dgm:chPref val="0"/>
        </dgm:presLayoutVars>
      </dgm:prSet>
      <dgm:spPr/>
    </dgm:pt>
    <dgm:pt modelId="{A90B2912-48E6-460E-AA0C-FF9F522B198A}" type="pres">
      <dgm:prSet presAssocID="{0747955E-E483-4186-ACD5-CF25C9C4976C}" presName="sibTrans" presStyleCnt="0"/>
      <dgm:spPr/>
    </dgm:pt>
    <dgm:pt modelId="{3DB4BD02-1462-4F32-A920-4F54E51A5703}" type="pres">
      <dgm:prSet presAssocID="{47FE8E8F-DAC0-404E-8A75-E7CC79CA8FB0}" presName="compNode" presStyleCnt="0"/>
      <dgm:spPr/>
    </dgm:pt>
    <dgm:pt modelId="{BC710D39-C390-4787-B634-B20C42DCC332}" type="pres">
      <dgm:prSet presAssocID="{47FE8E8F-DAC0-404E-8A75-E7CC79CA8FB0}" presName="bgRect" presStyleLbl="bgShp" presStyleIdx="3" presStyleCnt="4"/>
      <dgm:spPr/>
    </dgm:pt>
    <dgm:pt modelId="{A68E1B17-CC24-4885-A795-ED1487904629}" type="pres">
      <dgm:prSet presAssocID="{47FE8E8F-DAC0-404E-8A75-E7CC79CA8FB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al"/>
        </a:ext>
      </dgm:extLst>
    </dgm:pt>
    <dgm:pt modelId="{B098234F-2FA5-4112-9740-AB3DEF912693}" type="pres">
      <dgm:prSet presAssocID="{47FE8E8F-DAC0-404E-8A75-E7CC79CA8FB0}" presName="spaceRect" presStyleCnt="0"/>
      <dgm:spPr/>
    </dgm:pt>
    <dgm:pt modelId="{EE59E2F4-C535-4645-ADDF-14AE6B22EB4B}" type="pres">
      <dgm:prSet presAssocID="{47FE8E8F-DAC0-404E-8A75-E7CC79CA8FB0}" presName="parTx" presStyleLbl="revTx" presStyleIdx="3" presStyleCnt="4">
        <dgm:presLayoutVars>
          <dgm:chMax val="0"/>
          <dgm:chPref val="0"/>
        </dgm:presLayoutVars>
      </dgm:prSet>
      <dgm:spPr/>
    </dgm:pt>
  </dgm:ptLst>
  <dgm:cxnLst>
    <dgm:cxn modelId="{DEA66F2A-80EB-4BEA-AFDA-6EC472DEAC29}" type="presOf" srcId="{8483C04C-40A7-4FD1-A9FD-4E35D483F424}" destId="{A6F73D0C-17D1-40FF-8239-F5A3582E88D0}" srcOrd="0" destOrd="0" presId="urn:microsoft.com/office/officeart/2018/2/layout/IconVerticalSolidList"/>
    <dgm:cxn modelId="{0F91522D-1C6A-4168-9FCC-73BC9CDBEFA9}" srcId="{0CF9CBFE-CA62-4F80-8C1D-490660DB8E1D}" destId="{8483C04C-40A7-4FD1-A9FD-4E35D483F424}" srcOrd="0" destOrd="0" parTransId="{D27E1037-32F0-4514-A830-C7E93B035D20}" sibTransId="{8C0E8635-27A4-427F-B31C-F4C1936A765A}"/>
    <dgm:cxn modelId="{BE1ECD5C-FFAB-4603-BD72-D5EBD76E1A72}" srcId="{0CF9CBFE-CA62-4F80-8C1D-490660DB8E1D}" destId="{F81B12AE-3E92-47AA-BFCE-66241AE21703}" srcOrd="2" destOrd="0" parTransId="{42503D23-E936-47CE-984C-3A226220ED0D}" sibTransId="{0747955E-E483-4186-ACD5-CF25C9C4976C}"/>
    <dgm:cxn modelId="{171EF078-58A1-4C97-AD24-91FC5BB91CC7}" srcId="{0CF9CBFE-CA62-4F80-8C1D-490660DB8E1D}" destId="{A1D6424E-6A66-4ACA-AFC7-5D56FD551368}" srcOrd="1" destOrd="0" parTransId="{B8776479-23F9-4A09-A2CE-DC52801E69D5}" sibTransId="{395B832F-3E8A-4359-8EE2-E84E5E6E17F9}"/>
    <dgm:cxn modelId="{17AFA681-2CA3-465E-8710-348758E81BA6}" type="presOf" srcId="{F81B12AE-3E92-47AA-BFCE-66241AE21703}" destId="{33FA769C-399F-4C34-BBAE-77360190C491}" srcOrd="0" destOrd="0" presId="urn:microsoft.com/office/officeart/2018/2/layout/IconVerticalSolidList"/>
    <dgm:cxn modelId="{4001D288-C6D9-4805-960F-1180FD338C3A}" type="presOf" srcId="{47FE8E8F-DAC0-404E-8A75-E7CC79CA8FB0}" destId="{EE59E2F4-C535-4645-ADDF-14AE6B22EB4B}" srcOrd="0" destOrd="0" presId="urn:microsoft.com/office/officeart/2018/2/layout/IconVerticalSolidList"/>
    <dgm:cxn modelId="{C131388D-4565-46E3-B22E-A2B68CD9CDAD}" type="presOf" srcId="{A1D6424E-6A66-4ACA-AFC7-5D56FD551368}" destId="{F98481D2-F23F-47BB-A9D5-52F24EE319D9}" srcOrd="0" destOrd="0" presId="urn:microsoft.com/office/officeart/2018/2/layout/IconVerticalSolidList"/>
    <dgm:cxn modelId="{40BCDB9C-3435-4CF0-8C54-79303E8DDC8C}" type="presOf" srcId="{0CF9CBFE-CA62-4F80-8C1D-490660DB8E1D}" destId="{9E108177-27EF-44FA-8B1F-BA69CAA2942C}" srcOrd="0" destOrd="0" presId="urn:microsoft.com/office/officeart/2018/2/layout/IconVerticalSolidList"/>
    <dgm:cxn modelId="{796F80D6-1F39-4346-8C57-A8E2C8A95E82}" srcId="{0CF9CBFE-CA62-4F80-8C1D-490660DB8E1D}" destId="{47FE8E8F-DAC0-404E-8A75-E7CC79CA8FB0}" srcOrd="3" destOrd="0" parTransId="{905A6CDD-BFDC-4365-A7FA-2B5ADE1A7598}" sibTransId="{716F5055-5FD9-4514-92C4-6570E950D2E6}"/>
    <dgm:cxn modelId="{B48CE26D-85F7-43B9-B98E-7AABEF0DF5C7}" type="presParOf" srcId="{9E108177-27EF-44FA-8B1F-BA69CAA2942C}" destId="{0870D30C-406B-4527-8C28-BA823A6BB8EF}" srcOrd="0" destOrd="0" presId="urn:microsoft.com/office/officeart/2018/2/layout/IconVerticalSolidList"/>
    <dgm:cxn modelId="{3A59AC90-50C0-4231-B89D-8F74195C8485}" type="presParOf" srcId="{0870D30C-406B-4527-8C28-BA823A6BB8EF}" destId="{F561DC38-D68F-466C-B7BA-D632F6954750}" srcOrd="0" destOrd="0" presId="urn:microsoft.com/office/officeart/2018/2/layout/IconVerticalSolidList"/>
    <dgm:cxn modelId="{64CB871D-1727-4C4B-8FD6-16BBEF156E9B}" type="presParOf" srcId="{0870D30C-406B-4527-8C28-BA823A6BB8EF}" destId="{C8A36E43-D938-47AA-854C-2A5CE5E79D3A}" srcOrd="1" destOrd="0" presId="urn:microsoft.com/office/officeart/2018/2/layout/IconVerticalSolidList"/>
    <dgm:cxn modelId="{AF627D75-002A-42C1-823F-0D6C38C86D81}" type="presParOf" srcId="{0870D30C-406B-4527-8C28-BA823A6BB8EF}" destId="{4F819F48-B040-4AA0-AA51-7865F119A94E}" srcOrd="2" destOrd="0" presId="urn:microsoft.com/office/officeart/2018/2/layout/IconVerticalSolidList"/>
    <dgm:cxn modelId="{37B2A3A2-7FBC-4A19-99B8-A25F115A284E}" type="presParOf" srcId="{0870D30C-406B-4527-8C28-BA823A6BB8EF}" destId="{A6F73D0C-17D1-40FF-8239-F5A3582E88D0}" srcOrd="3" destOrd="0" presId="urn:microsoft.com/office/officeart/2018/2/layout/IconVerticalSolidList"/>
    <dgm:cxn modelId="{2DB48A4E-FD68-4863-B396-B1B36CBB2BDC}" type="presParOf" srcId="{9E108177-27EF-44FA-8B1F-BA69CAA2942C}" destId="{36023691-436E-451E-9888-792BD845D038}" srcOrd="1" destOrd="0" presId="urn:microsoft.com/office/officeart/2018/2/layout/IconVerticalSolidList"/>
    <dgm:cxn modelId="{0207C5EE-817F-473F-8042-ABB6083037E7}" type="presParOf" srcId="{9E108177-27EF-44FA-8B1F-BA69CAA2942C}" destId="{F38E95ED-E954-4B17-9B77-3950FFF13288}" srcOrd="2" destOrd="0" presId="urn:microsoft.com/office/officeart/2018/2/layout/IconVerticalSolidList"/>
    <dgm:cxn modelId="{683EEDA3-C58D-4360-BB3F-C2EBB125DEA1}" type="presParOf" srcId="{F38E95ED-E954-4B17-9B77-3950FFF13288}" destId="{EB7F80AA-423E-43D6-9838-519352BB37FE}" srcOrd="0" destOrd="0" presId="urn:microsoft.com/office/officeart/2018/2/layout/IconVerticalSolidList"/>
    <dgm:cxn modelId="{C2F7A069-67CE-4416-BCD8-893618B7110A}" type="presParOf" srcId="{F38E95ED-E954-4B17-9B77-3950FFF13288}" destId="{15BDC420-1067-43D9-8560-3DB098482FE2}" srcOrd="1" destOrd="0" presId="urn:microsoft.com/office/officeart/2018/2/layout/IconVerticalSolidList"/>
    <dgm:cxn modelId="{63EE5E93-A387-4723-BD96-12A9368E12A4}" type="presParOf" srcId="{F38E95ED-E954-4B17-9B77-3950FFF13288}" destId="{3968141A-BFB2-4718-97D2-AB29C2B099CA}" srcOrd="2" destOrd="0" presId="urn:microsoft.com/office/officeart/2018/2/layout/IconVerticalSolidList"/>
    <dgm:cxn modelId="{81C7BF30-FF4E-4178-B276-37115C3DC2EB}" type="presParOf" srcId="{F38E95ED-E954-4B17-9B77-3950FFF13288}" destId="{F98481D2-F23F-47BB-A9D5-52F24EE319D9}" srcOrd="3" destOrd="0" presId="urn:microsoft.com/office/officeart/2018/2/layout/IconVerticalSolidList"/>
    <dgm:cxn modelId="{EB75415E-38C8-46C6-A21E-27E00F2E2FD4}" type="presParOf" srcId="{9E108177-27EF-44FA-8B1F-BA69CAA2942C}" destId="{7BE72C30-989F-47D0-AEA2-4DB99AD1E22A}" srcOrd="3" destOrd="0" presId="urn:microsoft.com/office/officeart/2018/2/layout/IconVerticalSolidList"/>
    <dgm:cxn modelId="{40100D9C-75FB-411C-8BC8-84DD1BB024ED}" type="presParOf" srcId="{9E108177-27EF-44FA-8B1F-BA69CAA2942C}" destId="{5605ABA4-D277-4887-BE58-1BD207636123}" srcOrd="4" destOrd="0" presId="urn:microsoft.com/office/officeart/2018/2/layout/IconVerticalSolidList"/>
    <dgm:cxn modelId="{15CDFADE-5CAD-4811-BC3C-3279C3005B38}" type="presParOf" srcId="{5605ABA4-D277-4887-BE58-1BD207636123}" destId="{C9FE40B0-EE08-43D1-8A30-27638EE29869}" srcOrd="0" destOrd="0" presId="urn:microsoft.com/office/officeart/2018/2/layout/IconVerticalSolidList"/>
    <dgm:cxn modelId="{CB55F748-175A-48E3-84B7-F4F0081C041B}" type="presParOf" srcId="{5605ABA4-D277-4887-BE58-1BD207636123}" destId="{0FF486AF-ACA9-4E4E-A136-ABB0C70A3D2D}" srcOrd="1" destOrd="0" presId="urn:microsoft.com/office/officeart/2018/2/layout/IconVerticalSolidList"/>
    <dgm:cxn modelId="{9110CAFD-AD0E-4D0F-91FA-C412A3F4F836}" type="presParOf" srcId="{5605ABA4-D277-4887-BE58-1BD207636123}" destId="{1C3FD395-790F-401A-AA1A-1B0765BE6B78}" srcOrd="2" destOrd="0" presId="urn:microsoft.com/office/officeart/2018/2/layout/IconVerticalSolidList"/>
    <dgm:cxn modelId="{9BA4D354-3CA1-44A6-BF96-59016FC12DA2}" type="presParOf" srcId="{5605ABA4-D277-4887-BE58-1BD207636123}" destId="{33FA769C-399F-4C34-BBAE-77360190C491}" srcOrd="3" destOrd="0" presId="urn:microsoft.com/office/officeart/2018/2/layout/IconVerticalSolidList"/>
    <dgm:cxn modelId="{ABE2CAD7-ABF0-48D1-804C-108616C03078}" type="presParOf" srcId="{9E108177-27EF-44FA-8B1F-BA69CAA2942C}" destId="{A90B2912-48E6-460E-AA0C-FF9F522B198A}" srcOrd="5" destOrd="0" presId="urn:microsoft.com/office/officeart/2018/2/layout/IconVerticalSolidList"/>
    <dgm:cxn modelId="{A5AAE766-B36C-472E-8B6D-10F0468364C5}" type="presParOf" srcId="{9E108177-27EF-44FA-8B1F-BA69CAA2942C}" destId="{3DB4BD02-1462-4F32-A920-4F54E51A5703}" srcOrd="6" destOrd="0" presId="urn:microsoft.com/office/officeart/2018/2/layout/IconVerticalSolidList"/>
    <dgm:cxn modelId="{534800AC-45F4-4BAB-9F10-73E57152C591}" type="presParOf" srcId="{3DB4BD02-1462-4F32-A920-4F54E51A5703}" destId="{BC710D39-C390-4787-B634-B20C42DCC332}" srcOrd="0" destOrd="0" presId="urn:microsoft.com/office/officeart/2018/2/layout/IconVerticalSolidList"/>
    <dgm:cxn modelId="{6E4BCA83-85AE-4049-BA10-BD882DC18E2E}" type="presParOf" srcId="{3DB4BD02-1462-4F32-A920-4F54E51A5703}" destId="{A68E1B17-CC24-4885-A795-ED1487904629}" srcOrd="1" destOrd="0" presId="urn:microsoft.com/office/officeart/2018/2/layout/IconVerticalSolidList"/>
    <dgm:cxn modelId="{19C92443-5E26-4F76-8095-2BE824AAC7BE}" type="presParOf" srcId="{3DB4BD02-1462-4F32-A920-4F54E51A5703}" destId="{B098234F-2FA5-4112-9740-AB3DEF912693}" srcOrd="2" destOrd="0" presId="urn:microsoft.com/office/officeart/2018/2/layout/IconVerticalSolidList"/>
    <dgm:cxn modelId="{CFDA5480-5D8D-47D3-B483-FD2FB6B88C2F}" type="presParOf" srcId="{3DB4BD02-1462-4F32-A920-4F54E51A5703}" destId="{EE59E2F4-C535-4645-ADDF-14AE6B22EB4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1DC38-D68F-466C-B7BA-D632F6954750}">
      <dsp:nvSpPr>
        <dsp:cNvPr id="0" name=""/>
        <dsp:cNvSpPr/>
      </dsp:nvSpPr>
      <dsp:spPr>
        <a:xfrm>
          <a:off x="0" y="1839"/>
          <a:ext cx="8021637" cy="93234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A36E43-D938-47AA-854C-2A5CE5E79D3A}">
      <dsp:nvSpPr>
        <dsp:cNvPr id="0" name=""/>
        <dsp:cNvSpPr/>
      </dsp:nvSpPr>
      <dsp:spPr>
        <a:xfrm>
          <a:off x="282033" y="211616"/>
          <a:ext cx="512787" cy="5127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6F73D0C-17D1-40FF-8239-F5A3582E88D0}">
      <dsp:nvSpPr>
        <dsp:cNvPr id="0" name=""/>
        <dsp:cNvSpPr/>
      </dsp:nvSpPr>
      <dsp:spPr>
        <a:xfrm>
          <a:off x="1076854" y="1839"/>
          <a:ext cx="6944782" cy="932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73" tIns="98673" rIns="98673" bIns="98673" numCol="1" spcCol="1270" anchor="ctr" anchorCtr="0">
          <a:noAutofit/>
        </a:bodyPr>
        <a:lstStyle/>
        <a:p>
          <a:pPr marL="0" lvl="0" indent="0" algn="l" defTabSz="933450">
            <a:lnSpc>
              <a:spcPct val="100000"/>
            </a:lnSpc>
            <a:spcBef>
              <a:spcPct val="0"/>
            </a:spcBef>
            <a:spcAft>
              <a:spcPct val="35000"/>
            </a:spcAft>
            <a:buNone/>
          </a:pPr>
          <a:r>
            <a:rPr lang="en-US" sz="2100" b="1" kern="1200" cap="none" dirty="0">
              <a:solidFill>
                <a:srgbClr val="4B2E83"/>
              </a:solidFill>
              <a:latin typeface="Open Sans"/>
              <a:ea typeface="Open Sans"/>
              <a:cs typeface="Open Sans"/>
            </a:rPr>
            <a:t>Located on beautiful Seattle campus</a:t>
          </a:r>
        </a:p>
      </dsp:txBody>
      <dsp:txXfrm>
        <a:off x="1076854" y="1839"/>
        <a:ext cx="6944782" cy="932341"/>
      </dsp:txXfrm>
    </dsp:sp>
    <dsp:sp modelId="{EB7F80AA-423E-43D6-9838-519352BB37FE}">
      <dsp:nvSpPr>
        <dsp:cNvPr id="0" name=""/>
        <dsp:cNvSpPr/>
      </dsp:nvSpPr>
      <dsp:spPr>
        <a:xfrm>
          <a:off x="0" y="1167266"/>
          <a:ext cx="8021637" cy="93234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BDC420-1067-43D9-8560-3DB098482FE2}">
      <dsp:nvSpPr>
        <dsp:cNvPr id="0" name=""/>
        <dsp:cNvSpPr/>
      </dsp:nvSpPr>
      <dsp:spPr>
        <a:xfrm>
          <a:off x="282033" y="1377042"/>
          <a:ext cx="512787" cy="51278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8481D2-F23F-47BB-A9D5-52F24EE319D9}">
      <dsp:nvSpPr>
        <dsp:cNvPr id="0" name=""/>
        <dsp:cNvSpPr/>
      </dsp:nvSpPr>
      <dsp:spPr>
        <a:xfrm>
          <a:off x="1076854" y="1167266"/>
          <a:ext cx="6944782" cy="932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73" tIns="98673" rIns="98673" bIns="98673" numCol="1" spcCol="1270" anchor="ctr" anchorCtr="0">
          <a:noAutofit/>
        </a:bodyPr>
        <a:lstStyle/>
        <a:p>
          <a:pPr marL="0" lvl="0" indent="0" algn="l" defTabSz="933450">
            <a:lnSpc>
              <a:spcPct val="100000"/>
            </a:lnSpc>
            <a:spcBef>
              <a:spcPct val="0"/>
            </a:spcBef>
            <a:spcAft>
              <a:spcPct val="35000"/>
            </a:spcAft>
            <a:buNone/>
          </a:pPr>
          <a:r>
            <a:rPr lang="en-US" sz="2100" b="1" kern="1200" cap="none" dirty="0">
              <a:solidFill>
                <a:srgbClr val="4B2E83"/>
              </a:solidFill>
              <a:latin typeface="Open Sans"/>
              <a:ea typeface="Open Sans"/>
              <a:cs typeface="Open Sans"/>
            </a:rPr>
            <a:t>State of the art simulation learning lab</a:t>
          </a:r>
        </a:p>
      </dsp:txBody>
      <dsp:txXfrm>
        <a:off x="1076854" y="1167266"/>
        <a:ext cx="6944782" cy="932341"/>
      </dsp:txXfrm>
    </dsp:sp>
    <dsp:sp modelId="{C9FE40B0-EE08-43D1-8A30-27638EE29869}">
      <dsp:nvSpPr>
        <dsp:cNvPr id="0" name=""/>
        <dsp:cNvSpPr/>
      </dsp:nvSpPr>
      <dsp:spPr>
        <a:xfrm>
          <a:off x="0" y="2332692"/>
          <a:ext cx="8021637" cy="93234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F486AF-ACA9-4E4E-A136-ABB0C70A3D2D}">
      <dsp:nvSpPr>
        <dsp:cNvPr id="0" name=""/>
        <dsp:cNvSpPr/>
      </dsp:nvSpPr>
      <dsp:spPr>
        <a:xfrm>
          <a:off x="282033" y="2542469"/>
          <a:ext cx="512787" cy="5127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3FA769C-399F-4C34-BBAE-77360190C491}">
      <dsp:nvSpPr>
        <dsp:cNvPr id="0" name=""/>
        <dsp:cNvSpPr/>
      </dsp:nvSpPr>
      <dsp:spPr>
        <a:xfrm>
          <a:off x="1076854" y="2332692"/>
          <a:ext cx="6944782" cy="932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73" tIns="98673" rIns="98673" bIns="98673" numCol="1" spcCol="1270" anchor="ctr" anchorCtr="0">
          <a:noAutofit/>
        </a:bodyPr>
        <a:lstStyle/>
        <a:p>
          <a:pPr marL="0" lvl="0" indent="0" algn="l" defTabSz="933450">
            <a:lnSpc>
              <a:spcPct val="100000"/>
            </a:lnSpc>
            <a:spcBef>
              <a:spcPct val="0"/>
            </a:spcBef>
            <a:spcAft>
              <a:spcPct val="35000"/>
            </a:spcAft>
            <a:buNone/>
          </a:pPr>
          <a:r>
            <a:rPr lang="en-US" sz="2100" b="1" kern="1200" cap="none" dirty="0">
              <a:solidFill>
                <a:srgbClr val="4B2E83"/>
              </a:solidFill>
              <a:latin typeface="Open Sans"/>
              <a:ea typeface="Open Sans"/>
              <a:cs typeface="Open Sans"/>
            </a:rPr>
            <a:t>Work with nationally acclaimed faculty</a:t>
          </a:r>
        </a:p>
      </dsp:txBody>
      <dsp:txXfrm>
        <a:off x="1076854" y="2332692"/>
        <a:ext cx="6944782" cy="932341"/>
      </dsp:txXfrm>
    </dsp:sp>
    <dsp:sp modelId="{BC710D39-C390-4787-B634-B20C42DCC332}">
      <dsp:nvSpPr>
        <dsp:cNvPr id="0" name=""/>
        <dsp:cNvSpPr/>
      </dsp:nvSpPr>
      <dsp:spPr>
        <a:xfrm>
          <a:off x="0" y="3498119"/>
          <a:ext cx="8021637" cy="93234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8E1B17-CC24-4885-A795-ED1487904629}">
      <dsp:nvSpPr>
        <dsp:cNvPr id="0" name=""/>
        <dsp:cNvSpPr/>
      </dsp:nvSpPr>
      <dsp:spPr>
        <a:xfrm>
          <a:off x="282033" y="3707895"/>
          <a:ext cx="512787" cy="5127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E59E2F4-C535-4645-ADDF-14AE6B22EB4B}">
      <dsp:nvSpPr>
        <dsp:cNvPr id="0" name=""/>
        <dsp:cNvSpPr/>
      </dsp:nvSpPr>
      <dsp:spPr>
        <a:xfrm>
          <a:off x="1076854" y="3498119"/>
          <a:ext cx="6944782" cy="932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73" tIns="98673" rIns="98673" bIns="98673" numCol="1" spcCol="1270" anchor="ctr" anchorCtr="0">
          <a:noAutofit/>
        </a:bodyPr>
        <a:lstStyle/>
        <a:p>
          <a:pPr marL="0" lvl="0" indent="0" algn="l" defTabSz="933450">
            <a:lnSpc>
              <a:spcPct val="100000"/>
            </a:lnSpc>
            <a:spcBef>
              <a:spcPct val="0"/>
            </a:spcBef>
            <a:spcAft>
              <a:spcPct val="35000"/>
            </a:spcAft>
            <a:buNone/>
          </a:pPr>
          <a:r>
            <a:rPr lang="en-US" sz="2100" b="1" kern="1200" cap="none" dirty="0">
              <a:solidFill>
                <a:srgbClr val="4B2E83"/>
              </a:solidFill>
              <a:latin typeface="Open Sans"/>
              <a:ea typeface="Open Sans"/>
              <a:cs typeface="Open Sans"/>
            </a:rPr>
            <a:t>Community partnership sites with number of local hospitals in the greater northwest area</a:t>
          </a:r>
        </a:p>
      </dsp:txBody>
      <dsp:txXfrm>
        <a:off x="1076854" y="3498119"/>
        <a:ext cx="6944782" cy="93234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461BF01-08DE-42EF-91B0-C0FE10F4BC54}" type="datetimeFigureOut">
              <a:rPr lang="en-US" smtClean="0"/>
              <a:t>1/5/2026</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14FC149-E5D3-4D2A-8798-B6175A4B2534}" type="slidenum">
              <a:rPr lang="en-US" smtClean="0"/>
              <a:t>‹#›</a:t>
            </a:fld>
            <a:endParaRPr lang="en-US"/>
          </a:p>
        </p:txBody>
      </p:sp>
    </p:spTree>
    <p:extLst>
      <p:ext uri="{BB962C8B-B14F-4D97-AF65-F5344CB8AC3E}">
        <p14:creationId xmlns:p14="http://schemas.microsoft.com/office/powerpoint/2010/main" val="88073232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W Logo_Purple_2685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8139" y="5949410"/>
            <a:ext cx="1371600" cy="923544"/>
          </a:xfrm>
          <a:prstGeom prst="rect">
            <a:avLst/>
          </a:prstGeom>
        </p:spPr>
      </p:pic>
      <p:pic>
        <p:nvPicPr>
          <p:cNvPr id="3" name="Picture 2" descr="Wordmark_center_Purple_HE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39" y="6487457"/>
            <a:ext cx="2425295" cy="163374"/>
          </a:xfrm>
          <a:prstGeom prst="rect">
            <a:avLst/>
          </a:prstGeom>
        </p:spPr>
      </p:pic>
      <p:pic>
        <p:nvPicPr>
          <p:cNvPr id="4" name="Picture 3" descr="Bar_RtAngle_HEX.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2039" y="3947767"/>
            <a:ext cx="2451418" cy="124509"/>
          </a:xfrm>
          <a:prstGeom prst="rect">
            <a:avLst/>
          </a:prstGeom>
        </p:spPr>
      </p:pic>
      <p:sp>
        <p:nvSpPr>
          <p:cNvPr id="5" name="Title 4"/>
          <p:cNvSpPr>
            <a:spLocks noGrp="1"/>
          </p:cNvSpPr>
          <p:nvPr>
            <p:ph type="title" hasCustomPrompt="1"/>
          </p:nvPr>
        </p:nvSpPr>
        <p:spPr>
          <a:xfrm>
            <a:off x="671757" y="939146"/>
            <a:ext cx="6972300" cy="2871103"/>
          </a:xfrm>
          <a:prstGeom prst="rect">
            <a:avLst/>
          </a:prstGeom>
        </p:spPr>
        <p:txBody>
          <a:bodyPr anchor="b"/>
          <a:lstStyle>
            <a:lvl1pPr algn="l">
              <a:defRPr sz="5000" b="1" i="0">
                <a:latin typeface="Encode Sans Normal Black" charset="0"/>
                <a:ea typeface="Encode Sans Normal Black" charset="0"/>
                <a:cs typeface="Encode Sans Normal Black" charset="0"/>
              </a:defRPr>
            </a:lvl1pPr>
          </a:lstStyle>
          <a:p>
            <a:pPr lvl="0"/>
            <a:r>
              <a:rPr lang="en-US"/>
              <a:t>TITLE HERE</a:t>
            </a:r>
            <a:br>
              <a:rPr lang="en-US"/>
            </a:br>
            <a:r>
              <a:rPr lang="en-US"/>
              <a:t>ENCODE NORMAL</a:t>
            </a:r>
            <a:br>
              <a:rPr lang="en-US"/>
            </a:br>
            <a:r>
              <a:rPr lang="en-US"/>
              <a:t>BLACK, 50 PT. </a:t>
            </a:r>
          </a:p>
        </p:txBody>
      </p:sp>
    </p:spTree>
    <p:extLst>
      <p:ext uri="{BB962C8B-B14F-4D97-AF65-F5344CB8AC3E}">
        <p14:creationId xmlns:p14="http://schemas.microsoft.com/office/powerpoint/2010/main" val="2390259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659305" y="2320239"/>
            <a:ext cx="8197114" cy="3810086"/>
          </a:xfrm>
          <a:prstGeom prst="rect">
            <a:avLst/>
          </a:prstGeom>
        </p:spPr>
        <p:txBody>
          <a:bodyPr/>
          <a:lstStyle>
            <a:lvl1pPr marL="342900" indent="-342900">
              <a:buFont typeface="Lucida Grande"/>
              <a:buChar char="&gt;"/>
              <a:defRPr sz="2400" b="1" i="0" baseline="0">
                <a:solidFill>
                  <a:srgbClr val="4B2E83"/>
                </a:solidFill>
                <a:latin typeface="Open Sans"/>
                <a:cs typeface="Open Sans"/>
              </a:defRPr>
            </a:lvl1pPr>
            <a:lvl2pPr>
              <a:defRPr sz="2000" b="1" i="0" baseline="0">
                <a:solidFill>
                  <a:srgbClr val="4B2E83"/>
                </a:solidFill>
                <a:latin typeface="Open Sans"/>
                <a:cs typeface="Open Sans"/>
              </a:defRPr>
            </a:lvl2pPr>
            <a:lvl3pPr marL="1143000" indent="-228600">
              <a:buSzPct val="100000"/>
              <a:buFont typeface="Lucida Grande"/>
              <a:buChar char="&gt;"/>
              <a:defRPr sz="1800" b="1" i="0" baseline="0">
                <a:solidFill>
                  <a:srgbClr val="4B2E83"/>
                </a:solidFill>
                <a:latin typeface="Open Sans"/>
                <a:cs typeface="Open Sans"/>
              </a:defRPr>
            </a:lvl3pPr>
            <a:lvl4pPr>
              <a:defRPr sz="1600" b="1" i="0" baseline="0">
                <a:solidFill>
                  <a:srgbClr val="4B2E83"/>
                </a:solidFill>
                <a:latin typeface="Open Sans"/>
                <a:cs typeface="Open Sans"/>
              </a:defRPr>
            </a:lvl4pPr>
            <a:lvl5pPr marL="2057400" indent="-228600">
              <a:buFont typeface="Lucida Grande"/>
              <a:buChar char="&gt;"/>
              <a:defRPr sz="1400" b="1" i="0" baseline="0">
                <a:solidFill>
                  <a:srgbClr val="4B2E83"/>
                </a:solidFill>
                <a:latin typeface="Open Sans"/>
                <a:cs typeface="Open Sans"/>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6" name="Text Placeholder 5"/>
          <p:cNvSpPr>
            <a:spLocks noGrp="1"/>
          </p:cNvSpPr>
          <p:nvPr>
            <p:ph type="body" sz="quarter" idx="12" hasCustomPrompt="1"/>
          </p:nvPr>
        </p:nvSpPr>
        <p:spPr>
          <a:xfrm>
            <a:off x="671757" y="1730667"/>
            <a:ext cx="8184662" cy="411171"/>
          </a:xfrm>
          <a:prstGeom prst="rect">
            <a:avLst/>
          </a:prstGeom>
        </p:spPr>
        <p:txBody>
          <a:bodyPr>
            <a:noAutofit/>
          </a:bodyPr>
          <a:lstStyle>
            <a:lvl1pPr marL="0" indent="0">
              <a:lnSpc>
                <a:spcPct val="90000"/>
              </a:lnSpc>
              <a:buNone/>
              <a:defRPr sz="2400" b="0" i="0" baseline="0">
                <a:solidFill>
                  <a:srgbClr val="4B2E83"/>
                </a:solidFill>
                <a:latin typeface="Uni Sans Regular"/>
                <a:cs typeface="Uni Sans Regular"/>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SUB-HEADER HERE (UNI SANS LIGHT, 24 PT.)</a:t>
            </a:r>
          </a:p>
        </p:txBody>
      </p:sp>
      <p:pic>
        <p:nvPicPr>
          <p:cNvPr id="9" name="Picture 8" descr="Wordmark_center_Purple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82155" y="6487457"/>
            <a:ext cx="2425295" cy="163374"/>
          </a:xfrm>
          <a:prstGeom prst="rect">
            <a:avLst/>
          </a:prstGeom>
        </p:spPr>
      </p:pic>
      <p:pic>
        <p:nvPicPr>
          <p:cNvPr id="8" name="Picture 7"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25" y="1437805"/>
            <a:ext cx="1358184" cy="67050"/>
          </a:xfrm>
          <a:prstGeom prst="rect">
            <a:avLst/>
          </a:prstGeom>
        </p:spPr>
      </p:pic>
      <p:sp>
        <p:nvSpPr>
          <p:cNvPr id="2" name="Title 1"/>
          <p:cNvSpPr>
            <a:spLocks noGrp="1"/>
          </p:cNvSpPr>
          <p:nvPr>
            <p:ph type="title" hasCustomPrompt="1"/>
          </p:nvPr>
        </p:nvSpPr>
        <p:spPr>
          <a:xfrm>
            <a:off x="671756" y="371511"/>
            <a:ext cx="8184663" cy="991998"/>
          </a:xfrm>
          <a:prstGeom prst="rect">
            <a:avLst/>
          </a:prstGeom>
        </p:spPr>
        <p:txBody>
          <a:bodyPr anchor="b"/>
          <a:lstStyle>
            <a:lvl1pPr algn="l">
              <a:defRPr sz="3000" b="1" i="0">
                <a:solidFill>
                  <a:srgbClr val="4B2E83"/>
                </a:solidFill>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3072872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659305" y="1736725"/>
            <a:ext cx="8196210" cy="4015497"/>
          </a:xfrm>
          <a:prstGeom prst="rect">
            <a:avLst/>
          </a:prstGeom>
        </p:spPr>
        <p:txBody>
          <a:bodyPr/>
          <a:lstStyle>
            <a:lvl1pPr marL="342900" indent="-342900">
              <a:buFont typeface="Lucida Grande"/>
              <a:buChar char="&gt;"/>
              <a:defRPr sz="2400" b="1" i="0" baseline="0">
                <a:solidFill>
                  <a:srgbClr val="4B2E83"/>
                </a:solidFill>
                <a:latin typeface="Open Sans"/>
                <a:cs typeface="Open Sans"/>
              </a:defRPr>
            </a:lvl1pPr>
            <a:lvl2pPr>
              <a:defRPr sz="2000" b="1" i="0" baseline="0">
                <a:solidFill>
                  <a:srgbClr val="4B2E83"/>
                </a:solidFill>
                <a:latin typeface="Open Sans"/>
                <a:cs typeface="Open Sans"/>
              </a:defRPr>
            </a:lvl2pPr>
            <a:lvl3pPr marL="1143000" indent="-228600">
              <a:buSzPct val="100000"/>
              <a:buFont typeface="Lucida Grande"/>
              <a:buChar char="&gt;"/>
              <a:defRPr sz="1800" b="1" i="0" baseline="0">
                <a:solidFill>
                  <a:srgbClr val="4B2E83"/>
                </a:solidFill>
                <a:latin typeface="Open Sans"/>
                <a:cs typeface="Open Sans"/>
              </a:defRPr>
            </a:lvl3pPr>
            <a:lvl4pPr>
              <a:defRPr sz="1600" b="1" i="0" baseline="0">
                <a:solidFill>
                  <a:srgbClr val="4B2E83"/>
                </a:solidFill>
                <a:latin typeface="Open Sans"/>
                <a:cs typeface="Open Sans"/>
              </a:defRPr>
            </a:lvl4pPr>
            <a:lvl5pPr marL="2057400" indent="-228600">
              <a:buFont typeface="Lucida Grande"/>
              <a:buChar char="&gt;"/>
              <a:defRPr sz="1400" b="1" i="0" baseline="0">
                <a:solidFill>
                  <a:srgbClr val="4B2E83"/>
                </a:solidFill>
                <a:latin typeface="Open Sans"/>
                <a:cs typeface="Open Sans"/>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pic>
        <p:nvPicPr>
          <p:cNvPr id="9" name="Picture 8" descr="W Logo_Purple_2685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8139" y="5949410"/>
            <a:ext cx="1371600" cy="923544"/>
          </a:xfrm>
          <a:prstGeom prst="rect">
            <a:avLst/>
          </a:prstGeom>
        </p:spPr>
      </p:pic>
      <p:pic>
        <p:nvPicPr>
          <p:cNvPr id="7" name="Picture 6"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25" y="1437805"/>
            <a:ext cx="1358184" cy="67050"/>
          </a:xfrm>
          <a:prstGeom prst="rect">
            <a:avLst/>
          </a:prstGeom>
        </p:spPr>
      </p:pic>
      <p:sp>
        <p:nvSpPr>
          <p:cNvPr id="2" name="Title 1"/>
          <p:cNvSpPr>
            <a:spLocks noGrp="1"/>
          </p:cNvSpPr>
          <p:nvPr>
            <p:ph type="title" hasCustomPrompt="1"/>
          </p:nvPr>
        </p:nvSpPr>
        <p:spPr>
          <a:xfrm>
            <a:off x="671756" y="371511"/>
            <a:ext cx="8183759" cy="991998"/>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1450220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3" y="1736725"/>
            <a:ext cx="8021637" cy="4432300"/>
          </a:xfrm>
          <a:prstGeom prst="rect">
            <a:avLst/>
          </a:prstGeom>
        </p:spPr>
        <p:txBody>
          <a:bodyPr>
            <a:normAutofit/>
          </a:bodyPr>
          <a:lstStyle>
            <a:lvl1pPr marL="0" indent="0">
              <a:buNone/>
              <a:defRPr sz="2400" b="0" i="1" baseline="0">
                <a:solidFill>
                  <a:srgbClr val="999999"/>
                </a:solidFill>
                <a:latin typeface="Open Sans Light"/>
                <a:cs typeface="Open Sans Light"/>
              </a:defRPr>
            </a:lvl1pPr>
          </a:lstStyle>
          <a:p>
            <a:r>
              <a:rPr lang="en-US"/>
              <a:t>Graphics can go here – </a:t>
            </a:r>
            <a:br>
              <a:rPr lang="en-US"/>
            </a:br>
            <a:r>
              <a:rPr lang="en-US"/>
              <a:t>replace this box with your image or chart</a:t>
            </a:r>
          </a:p>
        </p:txBody>
      </p:sp>
      <p:pic>
        <p:nvPicPr>
          <p:cNvPr id="7" name="Picture 6" descr="Wordmark_center_Purple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63105" y="6487457"/>
            <a:ext cx="2425295" cy="163374"/>
          </a:xfrm>
          <a:prstGeom prst="rect">
            <a:avLst/>
          </a:prstGeom>
        </p:spPr>
      </p:pic>
      <p:pic>
        <p:nvPicPr>
          <p:cNvPr id="6" name="Picture 5"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25" y="1437805"/>
            <a:ext cx="1358184" cy="67050"/>
          </a:xfrm>
          <a:prstGeom prst="rect">
            <a:avLst/>
          </a:prstGeom>
        </p:spPr>
      </p:pic>
      <p:sp>
        <p:nvSpPr>
          <p:cNvPr id="2" name="Title 1"/>
          <p:cNvSpPr>
            <a:spLocks noGrp="1"/>
          </p:cNvSpPr>
          <p:nvPr>
            <p:ph type="title" hasCustomPrompt="1"/>
          </p:nvPr>
        </p:nvSpPr>
        <p:spPr>
          <a:xfrm>
            <a:off x="671756" y="371511"/>
            <a:ext cx="8116644" cy="991998"/>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2489552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671757" y="2320239"/>
            <a:ext cx="8197114" cy="3810086"/>
          </a:xfrm>
          <a:prstGeom prst="rect">
            <a:avLst/>
          </a:prstGeom>
        </p:spPr>
        <p:txBody>
          <a:bodyPr/>
          <a:lstStyle>
            <a:lvl1pPr marL="342900" indent="-342900">
              <a:buFont typeface="Lucida Grande"/>
              <a:buChar char="&gt;"/>
              <a:defRPr sz="2400" b="1" i="0" baseline="0">
                <a:solidFill>
                  <a:srgbClr val="4B2E83"/>
                </a:solidFill>
                <a:latin typeface="Open Sans"/>
                <a:cs typeface="Open Sans"/>
              </a:defRPr>
            </a:lvl1pPr>
            <a:lvl2pPr>
              <a:defRPr sz="2000" b="1" i="0" baseline="0">
                <a:solidFill>
                  <a:srgbClr val="4B2E83"/>
                </a:solidFill>
                <a:latin typeface="Open Sans"/>
                <a:cs typeface="Open Sans"/>
              </a:defRPr>
            </a:lvl2pPr>
            <a:lvl3pPr marL="1143000" indent="-228600">
              <a:buSzPct val="100000"/>
              <a:buFont typeface="Lucida Grande"/>
              <a:buChar char="&gt;"/>
              <a:defRPr sz="1800" b="1" i="0" baseline="0">
                <a:solidFill>
                  <a:srgbClr val="4B2E83"/>
                </a:solidFill>
                <a:latin typeface="Open Sans"/>
                <a:cs typeface="Open Sans"/>
              </a:defRPr>
            </a:lvl3pPr>
            <a:lvl4pPr>
              <a:defRPr sz="1600" b="1" i="0" baseline="0">
                <a:solidFill>
                  <a:srgbClr val="4B2E83"/>
                </a:solidFill>
                <a:latin typeface="Open Sans"/>
                <a:cs typeface="Open Sans"/>
              </a:defRPr>
            </a:lvl4pPr>
            <a:lvl5pPr marL="2057400" indent="-228600">
              <a:buFont typeface="Lucida Grande"/>
              <a:buChar char="&gt;"/>
              <a:defRPr sz="1400" b="1" i="0" baseline="0">
                <a:solidFill>
                  <a:srgbClr val="4B2E83"/>
                </a:solidFill>
                <a:latin typeface="Open Sans"/>
                <a:cs typeface="Open Sans"/>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5" name="Text Placeholder 5"/>
          <p:cNvSpPr>
            <a:spLocks noGrp="1"/>
          </p:cNvSpPr>
          <p:nvPr>
            <p:ph type="body" sz="quarter" idx="12" hasCustomPrompt="1"/>
          </p:nvPr>
        </p:nvSpPr>
        <p:spPr>
          <a:xfrm>
            <a:off x="671757" y="1730667"/>
            <a:ext cx="8184662" cy="411171"/>
          </a:xfrm>
          <a:prstGeom prst="rect">
            <a:avLst/>
          </a:prstGeom>
        </p:spPr>
        <p:txBody>
          <a:bodyPr>
            <a:noAutofit/>
          </a:bodyPr>
          <a:lstStyle>
            <a:lvl1pPr marL="0" indent="0">
              <a:lnSpc>
                <a:spcPct val="90000"/>
              </a:lnSpc>
              <a:buNone/>
              <a:defRPr sz="2400" b="0" i="0" baseline="0">
                <a:solidFill>
                  <a:srgbClr val="4B2E83"/>
                </a:solidFill>
                <a:latin typeface="Uni Sans Regular"/>
                <a:cs typeface="Uni Sans Regular"/>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SUB-HEADER HERE (UNI SANS REGULAR, 24 PT.)</a:t>
            </a:r>
          </a:p>
        </p:txBody>
      </p:sp>
      <p:pic>
        <p:nvPicPr>
          <p:cNvPr id="8" name="Picture 7" descr="W Logo_Purple_2685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8139" y="5949410"/>
            <a:ext cx="1371600" cy="923544"/>
          </a:xfrm>
          <a:prstGeom prst="rect">
            <a:avLst/>
          </a:prstGeom>
        </p:spPr>
      </p:pic>
      <p:pic>
        <p:nvPicPr>
          <p:cNvPr id="12" name="Picture 11" descr="Bar_RtAngle_HE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050" y="1402894"/>
            <a:ext cx="1371201" cy="69644"/>
          </a:xfrm>
          <a:prstGeom prst="rect">
            <a:avLst/>
          </a:prstGeom>
        </p:spPr>
      </p:pic>
      <p:sp>
        <p:nvSpPr>
          <p:cNvPr id="2" name="Title 1"/>
          <p:cNvSpPr>
            <a:spLocks noGrp="1"/>
          </p:cNvSpPr>
          <p:nvPr>
            <p:ph type="title" hasCustomPrompt="1"/>
          </p:nvPr>
        </p:nvSpPr>
        <p:spPr>
          <a:xfrm>
            <a:off x="671757" y="365125"/>
            <a:ext cx="8184662" cy="998383"/>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818143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659305" y="1736725"/>
            <a:ext cx="8076956" cy="4015497"/>
          </a:xfrm>
          <a:prstGeom prst="rect">
            <a:avLst/>
          </a:prstGeom>
        </p:spPr>
        <p:txBody>
          <a:bodyPr/>
          <a:lstStyle>
            <a:lvl1pPr marL="342900" indent="-342900">
              <a:buFont typeface="Lucida Grande"/>
              <a:buChar char="&gt;"/>
              <a:defRPr sz="2400" b="1" i="0" baseline="0">
                <a:solidFill>
                  <a:srgbClr val="4B2E83"/>
                </a:solidFill>
                <a:latin typeface="Open Sans"/>
                <a:cs typeface="Open Sans"/>
              </a:defRPr>
            </a:lvl1pPr>
            <a:lvl2pPr>
              <a:defRPr sz="2000" b="1" i="0" baseline="0">
                <a:solidFill>
                  <a:srgbClr val="4B2E83"/>
                </a:solidFill>
                <a:latin typeface="Open Sans"/>
                <a:cs typeface="Open Sans"/>
              </a:defRPr>
            </a:lvl2pPr>
            <a:lvl3pPr marL="1143000" indent="-228600">
              <a:buSzPct val="100000"/>
              <a:buFont typeface="Lucida Grande"/>
              <a:buChar char="&gt;"/>
              <a:defRPr sz="1800" b="1" i="0" baseline="0">
                <a:solidFill>
                  <a:srgbClr val="4B2E83"/>
                </a:solidFill>
                <a:latin typeface="Open Sans"/>
                <a:cs typeface="Open Sans"/>
              </a:defRPr>
            </a:lvl3pPr>
            <a:lvl4pPr>
              <a:defRPr sz="1600" b="1" i="0" baseline="0">
                <a:solidFill>
                  <a:srgbClr val="4B2E83"/>
                </a:solidFill>
                <a:latin typeface="Open Sans"/>
                <a:cs typeface="Open Sans"/>
              </a:defRPr>
            </a:lvl4pPr>
            <a:lvl5pPr marL="2057400" indent="-228600">
              <a:buFont typeface="Lucida Grande"/>
              <a:buChar char="&gt;"/>
              <a:defRPr sz="1400" b="1" i="0" baseline="0">
                <a:solidFill>
                  <a:srgbClr val="4B2E83"/>
                </a:solidFill>
                <a:latin typeface="Open Sans"/>
                <a:cs typeface="Open Sans"/>
              </a:defRPr>
            </a:lvl5pPr>
          </a:lstStyle>
          <a:p>
            <a:pPr lvl="0"/>
            <a:r>
              <a:rPr lang="en-US"/>
              <a:t>Bulleted 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pic>
        <p:nvPicPr>
          <p:cNvPr id="11" name="Picture 10" descr="Wordmark_center_Purple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82155" y="6487457"/>
            <a:ext cx="2425295" cy="163374"/>
          </a:xfrm>
          <a:prstGeom prst="rect">
            <a:avLst/>
          </a:prstGeom>
        </p:spPr>
      </p:pic>
      <p:pic>
        <p:nvPicPr>
          <p:cNvPr id="12" name="Picture 11" descr="Bar_RtAngle_HE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050" y="1402894"/>
            <a:ext cx="1371201" cy="69644"/>
          </a:xfrm>
          <a:prstGeom prst="rect">
            <a:avLst/>
          </a:prstGeom>
        </p:spPr>
      </p:pic>
      <p:sp>
        <p:nvSpPr>
          <p:cNvPr id="2" name="Title 1"/>
          <p:cNvSpPr>
            <a:spLocks noGrp="1"/>
          </p:cNvSpPr>
          <p:nvPr>
            <p:ph type="title" hasCustomPrompt="1"/>
          </p:nvPr>
        </p:nvSpPr>
        <p:spPr>
          <a:xfrm>
            <a:off x="671755" y="365125"/>
            <a:ext cx="8064505" cy="998383"/>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1785922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671757" y="1736725"/>
            <a:ext cx="8184662" cy="4432300"/>
          </a:xfrm>
          <a:prstGeom prst="rect">
            <a:avLst/>
          </a:prstGeom>
        </p:spPr>
        <p:txBody>
          <a:bodyPr>
            <a:normAutofit/>
          </a:bodyPr>
          <a:lstStyle>
            <a:lvl1pPr marL="0" indent="0">
              <a:buNone/>
              <a:defRPr sz="2400" b="0" i="1" baseline="0">
                <a:solidFill>
                  <a:srgbClr val="4B2E83"/>
                </a:solidFill>
                <a:latin typeface="Open Sans Light"/>
                <a:cs typeface="Open Sans Light"/>
              </a:defRPr>
            </a:lvl1pPr>
          </a:lstStyle>
          <a:p>
            <a:r>
              <a:rPr lang="en-US"/>
              <a:t>Graphics can go here – </a:t>
            </a:r>
            <a:br>
              <a:rPr lang="en-US"/>
            </a:br>
            <a:r>
              <a:rPr lang="en-US"/>
              <a:t>replace this box with your image or chart</a:t>
            </a:r>
          </a:p>
        </p:txBody>
      </p:sp>
      <p:pic>
        <p:nvPicPr>
          <p:cNvPr id="8" name="Picture 7" descr="W Logo_Purple_2685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8139" y="5949410"/>
            <a:ext cx="1371600" cy="923544"/>
          </a:xfrm>
          <a:prstGeom prst="rect">
            <a:avLst/>
          </a:prstGeom>
        </p:spPr>
      </p:pic>
      <p:pic>
        <p:nvPicPr>
          <p:cNvPr id="10" name="Picture 9" descr="Bar_RtAngle_HE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050" y="1402894"/>
            <a:ext cx="1371201" cy="69644"/>
          </a:xfrm>
          <a:prstGeom prst="rect">
            <a:avLst/>
          </a:prstGeom>
        </p:spPr>
      </p:pic>
      <p:sp>
        <p:nvSpPr>
          <p:cNvPr id="2" name="Title 1"/>
          <p:cNvSpPr>
            <a:spLocks noGrp="1"/>
          </p:cNvSpPr>
          <p:nvPr>
            <p:ph type="title" hasCustomPrompt="1"/>
          </p:nvPr>
        </p:nvSpPr>
        <p:spPr>
          <a:xfrm>
            <a:off x="671755" y="371510"/>
            <a:ext cx="8184663" cy="991998"/>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3286547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4B2E83"/>
        </a:solidFill>
        <a:effectLst/>
      </p:bgPr>
    </p:bg>
    <p:spTree>
      <p:nvGrpSpPr>
        <p:cNvPr id="1" name=""/>
        <p:cNvGrpSpPr/>
        <p:nvPr/>
      </p:nvGrpSpPr>
      <p:grpSpPr>
        <a:xfrm>
          <a:off x="0" y="0"/>
          <a:ext cx="0" cy="0"/>
          <a:chOff x="0" y="0"/>
          <a:chExt cx="0" cy="0"/>
        </a:xfrm>
      </p:grpSpPr>
      <p:pic>
        <p:nvPicPr>
          <p:cNvPr id="5" name="Picture 4" descr="UW_W 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815" y="5945854"/>
            <a:ext cx="1371600" cy="923544"/>
          </a:xfrm>
          <a:prstGeom prst="rect">
            <a:avLst/>
          </a:prstGeom>
        </p:spPr>
      </p:pic>
      <p:pic>
        <p:nvPicPr>
          <p:cNvPr id="9" name="Picture 8"/>
          <p:cNvPicPr>
            <a:picLocks noChangeAspect="1"/>
          </p:cNvPicPr>
          <p:nvPr userDrawn="1"/>
        </p:nvPicPr>
        <p:blipFill>
          <a:blip r:embed="rId3"/>
          <a:stretch>
            <a:fillRect/>
          </a:stretch>
        </p:blipFill>
        <p:spPr>
          <a:xfrm>
            <a:off x="677334" y="6354234"/>
            <a:ext cx="2540000" cy="266700"/>
          </a:xfrm>
          <a:prstGeom prst="rect">
            <a:avLst/>
          </a:prstGeom>
        </p:spPr>
      </p:pic>
      <p:pic>
        <p:nvPicPr>
          <p:cNvPr id="2" name="Picture 1" descr="Bar_RtAngle_7502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3587" y="4006085"/>
            <a:ext cx="2284303" cy="112770"/>
          </a:xfrm>
          <a:prstGeom prst="rect">
            <a:avLst/>
          </a:prstGeom>
        </p:spPr>
      </p:pic>
      <p:sp>
        <p:nvSpPr>
          <p:cNvPr id="3" name="Title 2"/>
          <p:cNvSpPr>
            <a:spLocks noGrp="1"/>
          </p:cNvSpPr>
          <p:nvPr>
            <p:ph type="title" hasCustomPrompt="1"/>
          </p:nvPr>
        </p:nvSpPr>
        <p:spPr>
          <a:xfrm>
            <a:off x="671757" y="1179824"/>
            <a:ext cx="6972300" cy="2641756"/>
          </a:xfrm>
          <a:prstGeom prst="rect">
            <a:avLst/>
          </a:prstGeom>
        </p:spPr>
        <p:txBody>
          <a:bodyPr anchor="b"/>
          <a:lstStyle>
            <a:lvl1pPr algn="l">
              <a:defRPr sz="5000" b="1" i="0">
                <a:solidFill>
                  <a:schemeClr val="tx2"/>
                </a:solidFill>
                <a:latin typeface="Encode Sans Normal Black" charset="0"/>
                <a:ea typeface="Encode Sans Normal Black" charset="0"/>
                <a:cs typeface="Encode Sans Normal Black" charset="0"/>
              </a:defRPr>
            </a:lvl1pPr>
          </a:lstStyle>
          <a:p>
            <a:pPr lvl="0"/>
            <a:r>
              <a:rPr lang="en-US"/>
              <a:t>TITLE HERE</a:t>
            </a:r>
            <a:br>
              <a:rPr lang="en-US"/>
            </a:br>
            <a:r>
              <a:rPr lang="en-US"/>
              <a:t>ENCODE NORMAL</a:t>
            </a:r>
            <a:br>
              <a:rPr lang="en-US"/>
            </a:br>
            <a:r>
              <a:rPr lang="en-US"/>
              <a:t>BLACK, 50 PT. </a:t>
            </a:r>
          </a:p>
        </p:txBody>
      </p:sp>
    </p:spTree>
    <p:extLst>
      <p:ext uri="{BB962C8B-B14F-4D97-AF65-F5344CB8AC3E}">
        <p14:creationId xmlns:p14="http://schemas.microsoft.com/office/powerpoint/2010/main" val="237349125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659305" y="2320239"/>
            <a:ext cx="8197114" cy="3810086"/>
          </a:xfrm>
          <a:prstGeom prst="rect">
            <a:avLst/>
          </a:prstGeom>
        </p:spPr>
        <p:txBody>
          <a:bodyPr/>
          <a:lstStyle>
            <a:lvl1pPr marL="342900" indent="-342900">
              <a:buFont typeface="Lucida Grande"/>
              <a:buChar char="&gt;"/>
              <a:defRPr sz="2400" b="1" i="0" baseline="0">
                <a:solidFill>
                  <a:srgbClr val="FFFFFF"/>
                </a:solidFill>
                <a:latin typeface="Open Sans"/>
                <a:cs typeface="Open Sans"/>
              </a:defRPr>
            </a:lvl1pPr>
            <a:lvl2pPr>
              <a:defRPr sz="2000" b="1" i="0" baseline="0">
                <a:solidFill>
                  <a:srgbClr val="FFFFFF"/>
                </a:solidFill>
                <a:latin typeface="Open Sans"/>
                <a:cs typeface="Open Sans"/>
              </a:defRPr>
            </a:lvl2pPr>
            <a:lvl3pPr marL="1143000" indent="-228600">
              <a:buSzPct val="100000"/>
              <a:buFont typeface="Lucida Grande"/>
              <a:buChar char="&gt;"/>
              <a:defRPr sz="1800" b="1" i="0" baseline="0">
                <a:solidFill>
                  <a:srgbClr val="FFFFFF"/>
                </a:solidFill>
                <a:latin typeface="Open Sans"/>
                <a:cs typeface="Open Sans"/>
              </a:defRPr>
            </a:lvl3pPr>
            <a:lvl4pPr>
              <a:defRPr sz="1600" b="1" i="0" baseline="0">
                <a:solidFill>
                  <a:srgbClr val="FFFFFF"/>
                </a:solidFill>
                <a:latin typeface="Open Sans"/>
                <a:cs typeface="Open Sans"/>
              </a:defRPr>
            </a:lvl4pPr>
            <a:lvl5pPr marL="2057400" indent="-228600">
              <a:buFont typeface="Lucida Grande"/>
              <a:buChar char="&gt;"/>
              <a:defRPr sz="1400" b="1" i="0" baseline="0">
                <a:solidFill>
                  <a:srgbClr val="FFFFFF"/>
                </a:solidFill>
                <a:latin typeface="Open Sans"/>
                <a:cs typeface="Open Sans"/>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5" name="Text Placeholder 5"/>
          <p:cNvSpPr>
            <a:spLocks noGrp="1"/>
          </p:cNvSpPr>
          <p:nvPr>
            <p:ph type="body" sz="quarter" idx="12" hasCustomPrompt="1"/>
          </p:nvPr>
        </p:nvSpPr>
        <p:spPr>
          <a:xfrm>
            <a:off x="671757" y="1730667"/>
            <a:ext cx="8184662" cy="411171"/>
          </a:xfrm>
          <a:prstGeom prst="rect">
            <a:avLst/>
          </a:prstGeom>
        </p:spPr>
        <p:txBody>
          <a:bodyPr>
            <a:noAutofit/>
          </a:bodyPr>
          <a:lstStyle>
            <a:lvl1pPr marL="0" indent="0">
              <a:lnSpc>
                <a:spcPct val="90000"/>
              </a:lnSpc>
              <a:buNone/>
              <a:defRPr sz="2400" b="0" i="0" baseline="0">
                <a:solidFill>
                  <a:srgbClr val="FFFFFF"/>
                </a:solidFill>
                <a:latin typeface="Uni Sans Regular"/>
                <a:cs typeface="Uni Sans Regular"/>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SUB-HEADER HERE (UNI SANS REGULAR	, 24 PT.)</a:t>
            </a:r>
          </a:p>
        </p:txBody>
      </p:sp>
      <p:pic>
        <p:nvPicPr>
          <p:cNvPr id="7" name="Picture 6"/>
          <p:cNvPicPr>
            <a:picLocks noChangeAspect="1"/>
          </p:cNvPicPr>
          <p:nvPr userDrawn="1"/>
        </p:nvPicPr>
        <p:blipFill>
          <a:blip r:embed="rId2"/>
          <a:stretch>
            <a:fillRect/>
          </a:stretch>
        </p:blipFill>
        <p:spPr>
          <a:xfrm>
            <a:off x="6248401" y="6354234"/>
            <a:ext cx="2540000" cy="266700"/>
          </a:xfrm>
          <a:prstGeom prst="rect">
            <a:avLst/>
          </a:prstGeom>
        </p:spPr>
      </p:pic>
      <p:pic>
        <p:nvPicPr>
          <p:cNvPr id="8" name="Picture 7"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25" y="1437805"/>
            <a:ext cx="1358184" cy="67050"/>
          </a:xfrm>
          <a:prstGeom prst="rect">
            <a:avLst/>
          </a:prstGeom>
        </p:spPr>
      </p:pic>
      <p:sp>
        <p:nvSpPr>
          <p:cNvPr id="2" name="Title 1"/>
          <p:cNvSpPr>
            <a:spLocks noGrp="1"/>
          </p:cNvSpPr>
          <p:nvPr>
            <p:ph type="title" hasCustomPrompt="1"/>
          </p:nvPr>
        </p:nvSpPr>
        <p:spPr>
          <a:xfrm>
            <a:off x="671757" y="365069"/>
            <a:ext cx="8184662" cy="998440"/>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2769240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 Content">
    <p:bg>
      <p:bgPr>
        <a:solidFill>
          <a:srgbClr val="4B2E83"/>
        </a:solidFill>
        <a:effectLst/>
      </p:bgPr>
    </p:bg>
    <p:spTree>
      <p:nvGrpSpPr>
        <p:cNvPr id="1" name=""/>
        <p:cNvGrpSpPr/>
        <p:nvPr/>
      </p:nvGrpSpPr>
      <p:grpSpPr>
        <a:xfrm>
          <a:off x="0" y="0"/>
          <a:ext cx="0" cy="0"/>
          <a:chOff x="0" y="0"/>
          <a:chExt cx="0" cy="0"/>
        </a:xfrm>
      </p:grpSpPr>
      <p:pic>
        <p:nvPicPr>
          <p:cNvPr id="5" name="Picture 4" descr="UW_W 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815" y="5945854"/>
            <a:ext cx="1371600" cy="923544"/>
          </a:xfrm>
          <a:prstGeom prst="rect">
            <a:avLst/>
          </a:prstGeom>
        </p:spPr>
      </p:pic>
      <p:sp>
        <p:nvSpPr>
          <p:cNvPr id="6" name="Text Placeholder 9"/>
          <p:cNvSpPr>
            <a:spLocks noGrp="1"/>
          </p:cNvSpPr>
          <p:nvPr>
            <p:ph type="body" sz="quarter" idx="11" hasCustomPrompt="1"/>
          </p:nvPr>
        </p:nvSpPr>
        <p:spPr>
          <a:xfrm>
            <a:off x="659305" y="1736725"/>
            <a:ext cx="8076956" cy="4015497"/>
          </a:xfrm>
          <a:prstGeom prst="rect">
            <a:avLst/>
          </a:prstGeom>
        </p:spPr>
        <p:txBody>
          <a:bodyPr/>
          <a:lstStyle>
            <a:lvl1pPr marL="342900" indent="-342900">
              <a:buFont typeface="Lucida Grande"/>
              <a:buChar char="&gt;"/>
              <a:defRPr sz="2400" b="1" i="0" baseline="0">
                <a:solidFill>
                  <a:srgbClr val="FFFFFF"/>
                </a:solidFill>
                <a:latin typeface="Open Sans"/>
                <a:cs typeface="Open Sans"/>
              </a:defRPr>
            </a:lvl1pPr>
            <a:lvl2pPr>
              <a:defRPr sz="2000" b="1" i="0" baseline="0">
                <a:solidFill>
                  <a:srgbClr val="FFFFFF"/>
                </a:solidFill>
                <a:latin typeface="Open Sans"/>
                <a:cs typeface="Open Sans"/>
              </a:defRPr>
            </a:lvl2pPr>
            <a:lvl3pPr marL="1143000" indent="-228600">
              <a:buSzPct val="100000"/>
              <a:buFont typeface="Lucida Grande"/>
              <a:buChar char="&gt;"/>
              <a:defRPr sz="1800" b="1" i="0" baseline="0">
                <a:solidFill>
                  <a:srgbClr val="FFFFFF"/>
                </a:solidFill>
                <a:latin typeface="Open Sans"/>
                <a:cs typeface="Open Sans"/>
              </a:defRPr>
            </a:lvl3pPr>
            <a:lvl4pPr>
              <a:defRPr sz="1600" b="1" i="0" baseline="0">
                <a:solidFill>
                  <a:srgbClr val="FFFFFF"/>
                </a:solidFill>
                <a:latin typeface="Open Sans"/>
                <a:cs typeface="Open Sans"/>
              </a:defRPr>
            </a:lvl4pPr>
            <a:lvl5pPr marL="2057400" indent="-228600">
              <a:buFont typeface="Lucida Grande"/>
              <a:buChar char="&gt;"/>
              <a:defRPr sz="1400" b="1" i="0" baseline="0">
                <a:solidFill>
                  <a:srgbClr val="FFFFFF"/>
                </a:solidFill>
                <a:latin typeface="Open Sans"/>
                <a:cs typeface="Open Sans"/>
              </a:defRPr>
            </a:lvl5pPr>
          </a:lstStyle>
          <a:p>
            <a:pPr lvl="0"/>
            <a:r>
              <a:rPr lang="en-US"/>
              <a:t>Bulleted content here (Open Sans Light, 24 pt.)</a:t>
            </a:r>
          </a:p>
          <a:p>
            <a:pPr lvl="1"/>
            <a:r>
              <a:rPr lang="en-US"/>
              <a:t>Second level (Open Sans Light, 20)</a:t>
            </a:r>
          </a:p>
          <a:p>
            <a:pPr lvl="2"/>
            <a:r>
              <a:rPr lang="en-US"/>
              <a:t>Third level (Open Sans Light, 18)</a:t>
            </a:r>
          </a:p>
          <a:p>
            <a:pPr lvl="3"/>
            <a:r>
              <a:rPr lang="en-US"/>
              <a:t>Fourth level (Open Sans Light, 16)</a:t>
            </a:r>
          </a:p>
          <a:p>
            <a:pPr lvl="4"/>
            <a:r>
              <a:rPr lang="en-US"/>
              <a:t>Fifth level (Open Sans Light, 14)</a:t>
            </a:r>
          </a:p>
        </p:txBody>
      </p:sp>
      <p:pic>
        <p:nvPicPr>
          <p:cNvPr id="8" name="Picture 7"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25" y="1437805"/>
            <a:ext cx="1358184" cy="67050"/>
          </a:xfrm>
          <a:prstGeom prst="rect">
            <a:avLst/>
          </a:prstGeom>
        </p:spPr>
      </p:pic>
      <p:sp>
        <p:nvSpPr>
          <p:cNvPr id="2" name="Title 1"/>
          <p:cNvSpPr>
            <a:spLocks noGrp="1"/>
          </p:cNvSpPr>
          <p:nvPr>
            <p:ph type="title" hasCustomPrompt="1"/>
          </p:nvPr>
        </p:nvSpPr>
        <p:spPr>
          <a:xfrm>
            <a:off x="671756" y="371511"/>
            <a:ext cx="8064505" cy="991998"/>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3236337975"/>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 Graphic">
    <p:bg>
      <p:bgPr>
        <a:solidFill>
          <a:srgbClr val="4B2E83"/>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6248401" y="6354234"/>
            <a:ext cx="2540000" cy="266700"/>
          </a:xfrm>
          <a:prstGeom prst="rect">
            <a:avLst/>
          </a:prstGeom>
        </p:spPr>
      </p:pic>
      <p:sp>
        <p:nvSpPr>
          <p:cNvPr id="12" name="Chart Placeholder 11"/>
          <p:cNvSpPr>
            <a:spLocks noGrp="1"/>
          </p:cNvSpPr>
          <p:nvPr>
            <p:ph type="chart" sz="quarter" idx="12" hasCustomPrompt="1"/>
          </p:nvPr>
        </p:nvSpPr>
        <p:spPr>
          <a:xfrm>
            <a:off x="766763" y="1736725"/>
            <a:ext cx="8021637" cy="4432300"/>
          </a:xfrm>
          <a:prstGeom prst="rect">
            <a:avLst/>
          </a:prstGeom>
        </p:spPr>
        <p:txBody>
          <a:bodyPr>
            <a:normAutofit/>
          </a:bodyPr>
          <a:lstStyle>
            <a:lvl1pPr marL="0" indent="0">
              <a:buNone/>
              <a:defRPr sz="2400" b="0" i="1" baseline="0">
                <a:solidFill>
                  <a:srgbClr val="FFFFFF"/>
                </a:solidFill>
                <a:latin typeface="Open Sans Light"/>
                <a:cs typeface="Open Sans Light"/>
              </a:defRPr>
            </a:lvl1pPr>
          </a:lstStyle>
          <a:p>
            <a:r>
              <a:rPr lang="en-US"/>
              <a:t>Graphics can go here – </a:t>
            </a:r>
            <a:br>
              <a:rPr lang="en-US"/>
            </a:br>
            <a:r>
              <a:rPr lang="en-US"/>
              <a:t>replace this box with your image or chart</a:t>
            </a:r>
          </a:p>
        </p:txBody>
      </p:sp>
      <p:pic>
        <p:nvPicPr>
          <p:cNvPr id="8" name="Picture 7"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25" y="1437805"/>
            <a:ext cx="1358184" cy="67050"/>
          </a:xfrm>
          <a:prstGeom prst="rect">
            <a:avLst/>
          </a:prstGeom>
        </p:spPr>
      </p:pic>
      <p:sp>
        <p:nvSpPr>
          <p:cNvPr id="2" name="Title 1"/>
          <p:cNvSpPr>
            <a:spLocks noGrp="1"/>
          </p:cNvSpPr>
          <p:nvPr>
            <p:ph type="title" hasCustomPrompt="1"/>
          </p:nvPr>
        </p:nvSpPr>
        <p:spPr>
          <a:xfrm>
            <a:off x="671756" y="371511"/>
            <a:ext cx="8116644" cy="991998"/>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3828560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W Logo_Purple_2685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8139" y="5949410"/>
            <a:ext cx="1371600" cy="923544"/>
          </a:xfrm>
          <a:prstGeom prst="rect">
            <a:avLst/>
          </a:prstGeom>
        </p:spPr>
      </p:pic>
      <p:pic>
        <p:nvPicPr>
          <p:cNvPr id="9" name="Picture 8" descr="Wordmark_center_Purple_HE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39" y="6487457"/>
            <a:ext cx="2425295" cy="163374"/>
          </a:xfrm>
          <a:prstGeom prst="rect">
            <a:avLst/>
          </a:prstGeom>
        </p:spPr>
      </p:pic>
      <p:pic>
        <p:nvPicPr>
          <p:cNvPr id="6" name="Picture 5" descr="Bar_RtAngle_7502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3587" y="4006085"/>
            <a:ext cx="2284303" cy="112770"/>
          </a:xfrm>
          <a:prstGeom prst="rect">
            <a:avLst/>
          </a:prstGeom>
        </p:spPr>
      </p:pic>
      <p:sp>
        <p:nvSpPr>
          <p:cNvPr id="3" name="Title 2"/>
          <p:cNvSpPr>
            <a:spLocks noGrp="1"/>
          </p:cNvSpPr>
          <p:nvPr>
            <p:ph type="title" hasCustomPrompt="1"/>
          </p:nvPr>
        </p:nvSpPr>
        <p:spPr>
          <a:xfrm>
            <a:off x="671757" y="1167124"/>
            <a:ext cx="6972300" cy="2641756"/>
          </a:xfrm>
          <a:prstGeom prst="rect">
            <a:avLst/>
          </a:prstGeom>
        </p:spPr>
        <p:txBody>
          <a:bodyPr anchor="b"/>
          <a:lstStyle>
            <a:lvl1pPr algn="l">
              <a:defRPr sz="5000" b="1" i="0">
                <a:solidFill>
                  <a:srgbClr val="4B2E83"/>
                </a:solidFill>
                <a:latin typeface="Encode Sans Normal Black" charset="0"/>
                <a:ea typeface="Encode Sans Normal Black" charset="0"/>
                <a:cs typeface="Encode Sans Normal Black" charset="0"/>
              </a:defRPr>
            </a:lvl1pPr>
          </a:lstStyle>
          <a:p>
            <a:pPr lvl="0"/>
            <a:r>
              <a:rPr lang="en-US"/>
              <a:t>TITLE HERE</a:t>
            </a:r>
            <a:br>
              <a:rPr lang="en-US"/>
            </a:br>
            <a:r>
              <a:rPr lang="en-US"/>
              <a:t>ENCODE NORMAL</a:t>
            </a:r>
            <a:br>
              <a:rPr lang="en-US"/>
            </a:br>
            <a:r>
              <a:rPr lang="en-US"/>
              <a:t>BLACK, 50 PT. </a:t>
            </a:r>
          </a:p>
        </p:txBody>
      </p:sp>
    </p:spTree>
    <p:extLst>
      <p:ext uri="{BB962C8B-B14F-4D97-AF65-F5344CB8AC3E}">
        <p14:creationId xmlns:p14="http://schemas.microsoft.com/office/powerpoint/2010/main" val="33971910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D3A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496306"/>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4B2E8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703096"/>
      </p:ext>
    </p:extLst>
  </p:cSld>
  <p:clrMap bg1="dk1" tx1="lt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868176"/>
      </p:ext>
    </p:extLst>
  </p:cSld>
  <p:clrMap bg1="lt1" tx1="dk1" bg2="lt2" tx2="dk2" accent1="accent1" accent2="accent2" accent3="accent3" accent4="accent4" accent5="accent5" accent6="accent6" hlink="hlink" folHlink="folHlink"/>
  <p:sldLayoutIdLst>
    <p:sldLayoutId id="2147483653" r:id="rId1"/>
    <p:sldLayoutId id="2147483663" r:id="rId2"/>
    <p:sldLayoutId id="2147483664" r:id="rId3"/>
    <p:sldLayoutId id="2147483665"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hyperlink" Target="https://nursing.uw.edu/admissions/international-applicants/"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nursing.uw.edu/admissions/international-applicants/#transcript-evals"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nursing.uw.edu/admissions/international-applicants/#english-proficiency"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s://nursing.uw.edu/admissions/cost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hr.uw.edu/benefits/insurance/health/graduate-appointees-option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studentaid.gov/" TargetMode="External"/><Relationship Id="rId2" Type="http://schemas.openxmlformats.org/officeDocument/2006/relationships/hyperlink" Target="https://forms.office.com/pages/responsepage.aspx?id=W9229i_wGkSZoBYqxQYL0sQKR0B_U8RNr6-Uq9TaUkNUOUpHN0I5VVBUSDVXWEU0NFk3T0IzWlRWUC4u&amp;route=shorturl" TargetMode="External"/><Relationship Id="rId1" Type="http://schemas.openxmlformats.org/officeDocument/2006/relationships/slideLayout" Target="../slideLayouts/slideLayout2.xml"/><Relationship Id="rId5" Type="http://schemas.openxmlformats.org/officeDocument/2006/relationships/hyperlink" Target="https://www.washington.edu/financialaid/applying-for-aid/" TargetMode="External"/><Relationship Id="rId4" Type="http://schemas.openxmlformats.org/officeDocument/2006/relationships/hyperlink" Target="https://readysetgrad.wa.gov/wasfa-washington-application-state-financial-aid" TargetMode="External"/></Relationships>
</file>

<file path=ppt/slides/_rels/slide16.xml.rels><?xml version="1.0" encoding="UTF-8" standalone="yes"?>
<Relationships xmlns="http://schemas.openxmlformats.org/package/2006/relationships"><Relationship Id="rId2" Type="http://schemas.openxmlformats.org/officeDocument/2006/relationships/hyperlink" Target="https://students.nursing.uw.edu/funding-support/scholarships-financial-support-app/#dnp-fundin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grad.uw.edu/prospective-students/how-to-apply/application-fee-waivers/" TargetMode="External"/><Relationship Id="rId2" Type="http://schemas.openxmlformats.org/officeDocument/2006/relationships/hyperlink" Target="https://grad.uw.edu/admissions/apply-now/"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hyperlink" Target="https://nursing.uw.edu/admissions/engage/dnp/" TargetMode="External"/><Relationship Id="rId2" Type="http://schemas.openxmlformats.org/officeDocument/2006/relationships/hyperlink" Target="https://nursing.uw.edu/academics/dnp/?gad_source=1&amp;gad_campaignid=22922408567&amp;gbraid=0AAAAAqNBsSnP85Pn0a8pk6Yh8xfOKxUkG&amp;gclid=Cj0KCQjw3OjGBhDYARIsADd-uX63MNVsbbqB97ppOpeCVbYhqa9sFkfIBtZc4IcOnd8d2FedXRp-mgYaAt0VEALw_wcB" TargetMode="Externa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students.nursing.uw.edu/policies/policy-4-1-essential-qualifications-behaviors/" TargetMode="External"/><Relationship Id="rId2" Type="http://schemas.openxmlformats.org/officeDocument/2006/relationships/hyperlink" Target="https://nursing.uw.edu/wp-content/uploads/2025/11/Approved-Statistics-Courses.pdf"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ity with a body of water and trees&#10;&#10;AI-generated content may be incorrect.">
            <a:extLst>
              <a:ext uri="{FF2B5EF4-FFF2-40B4-BE49-F238E27FC236}">
                <a16:creationId xmlns:a16="http://schemas.microsoft.com/office/drawing/2014/main" id="{1F250C04-A408-DAA1-C77C-1887F49C2FAB}"/>
              </a:ext>
            </a:extLst>
          </p:cNvPr>
          <p:cNvPicPr>
            <a:picLocks noChangeAspect="1"/>
          </p:cNvPicPr>
          <p:nvPr/>
        </p:nvPicPr>
        <p:blipFill>
          <a:blip r:embed="rId2">
            <a:alphaModFix amt="12000"/>
          </a:blip>
          <a:stretch>
            <a:fillRect/>
          </a:stretch>
        </p:blipFill>
        <p:spPr>
          <a:xfrm>
            <a:off x="0" y="2291"/>
            <a:ext cx="9144000" cy="6853419"/>
          </a:xfrm>
          <a:prstGeom prst="rect">
            <a:avLst/>
          </a:prstGeom>
        </p:spPr>
      </p:pic>
      <p:sp>
        <p:nvSpPr>
          <p:cNvPr id="3" name="Title 2"/>
          <p:cNvSpPr>
            <a:spLocks noGrp="1"/>
          </p:cNvSpPr>
          <p:nvPr>
            <p:ph type="title"/>
          </p:nvPr>
        </p:nvSpPr>
        <p:spPr/>
        <p:txBody>
          <a:bodyPr lIns="91440" tIns="45720" rIns="91440" bIns="45720" anchor="b"/>
          <a:lstStyle/>
          <a:p>
            <a:r>
              <a:rPr lang="en-US" sz="6000" dirty="0">
                <a:latin typeface="Open Sans"/>
              </a:rPr>
              <a:t>DNP Information Session </a:t>
            </a:r>
          </a:p>
        </p:txBody>
      </p:sp>
      <p:sp>
        <p:nvSpPr>
          <p:cNvPr id="4" name="TextBox 3">
            <a:extLst>
              <a:ext uri="{FF2B5EF4-FFF2-40B4-BE49-F238E27FC236}">
                <a16:creationId xmlns:a16="http://schemas.microsoft.com/office/drawing/2014/main" id="{6DCBCADA-4189-2249-3F9C-7B039949EA81}"/>
              </a:ext>
            </a:extLst>
          </p:cNvPr>
          <p:cNvSpPr txBox="1"/>
          <p:nvPr/>
        </p:nvSpPr>
        <p:spPr>
          <a:xfrm>
            <a:off x="673274" y="4462397"/>
            <a:ext cx="832458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dirty="0">
                <a:latin typeface="-apple-system-font"/>
                <a:ea typeface="-apple-system-font"/>
                <a:cs typeface="-apple-system-font"/>
              </a:rPr>
              <a:t>*Disclaimer: This presentation reflects admissions information for the Autumn 2026 quarter only and is subject to change.</a:t>
            </a:r>
            <a:endParaRPr lang="en-US" b="1" i="1">
              <a:ea typeface="Calibri"/>
              <a:cs typeface="Calibri"/>
            </a:endParaRPr>
          </a:p>
          <a:p>
            <a:pPr algn="ctr"/>
            <a:endParaRPr lang="en-US"/>
          </a:p>
        </p:txBody>
      </p:sp>
    </p:spTree>
    <p:extLst>
      <p:ext uri="{BB962C8B-B14F-4D97-AF65-F5344CB8AC3E}">
        <p14:creationId xmlns:p14="http://schemas.microsoft.com/office/powerpoint/2010/main" val="1913477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C0249-989C-24B1-0541-A55E0AAA14A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737B230-26DA-48C2-5904-AEDDAB7FCBE2}"/>
              </a:ext>
            </a:extLst>
          </p:cNvPr>
          <p:cNvSpPr>
            <a:spLocks noGrp="1"/>
          </p:cNvSpPr>
          <p:nvPr>
            <p:ph type="body" sz="quarter" idx="11"/>
          </p:nvPr>
        </p:nvSpPr>
        <p:spPr/>
        <p:txBody>
          <a:bodyPr lIns="91440" tIns="45720" rIns="91440" bIns="45720" anchor="t"/>
          <a:lstStyle/>
          <a:p>
            <a:r>
              <a:rPr lang="en-US" sz="2000" dirty="0">
                <a:solidFill>
                  <a:schemeClr val="tx2"/>
                </a:solidFill>
                <a:ea typeface="Open Sans"/>
                <a:hlinkClick r:id="rId2">
                  <a:extLst>
                    <a:ext uri="{A12FA001-AC4F-418D-AE19-62706E023703}">
                      <ahyp:hlinkClr xmlns:ahyp="http://schemas.microsoft.com/office/drawing/2018/hyperlinkcolor" val="tx"/>
                    </a:ext>
                  </a:extLst>
                </a:hlinkClick>
              </a:rPr>
              <a:t>International applicants</a:t>
            </a:r>
            <a:r>
              <a:rPr lang="en-US" sz="2000" dirty="0">
                <a:solidFill>
                  <a:schemeClr val="tx2"/>
                </a:solidFill>
                <a:ea typeface="Open Sans"/>
              </a:rPr>
              <a:t> must have an active, unrestricted U.S. RN license </a:t>
            </a:r>
            <a:r>
              <a:rPr lang="en-US" sz="2000" i="1" dirty="0">
                <a:solidFill>
                  <a:schemeClr val="tx2"/>
                </a:solidFill>
                <a:ea typeface="Open Sans"/>
              </a:rPr>
              <a:t>at the time of application; </a:t>
            </a:r>
            <a:r>
              <a:rPr lang="en-US" sz="2000" dirty="0">
                <a:solidFill>
                  <a:schemeClr val="tx2"/>
                </a:solidFill>
                <a:ea typeface="Open Sans"/>
              </a:rPr>
              <a:t>if you hold an ARNP license, that must also be an active, unrestricted U.S. license</a:t>
            </a:r>
            <a:endParaRPr lang="en-US" sz="2000">
              <a:solidFill>
                <a:schemeClr val="tx2"/>
              </a:solidFill>
              <a:ea typeface="Open Sans"/>
            </a:endParaRPr>
          </a:p>
          <a:p>
            <a:r>
              <a:rPr lang="en-US" sz="2000" dirty="0">
                <a:solidFill>
                  <a:schemeClr val="tx2"/>
                </a:solidFill>
                <a:ea typeface="Open Sans"/>
              </a:rPr>
              <a:t>If your native language is not English, </a:t>
            </a:r>
            <a:r>
              <a:rPr lang="en-US" sz="2000" dirty="0">
                <a:solidFill>
                  <a:schemeClr val="tx2"/>
                </a:solidFill>
                <a:ea typeface="Open Sans"/>
                <a:hlinkClick r:id="rId2">
                  <a:extLst>
                    <a:ext uri="{A12FA001-AC4F-418D-AE19-62706E023703}">
                      <ahyp:hlinkClr xmlns:ahyp="http://schemas.microsoft.com/office/drawing/2018/hyperlinkcolor" val="tx"/>
                    </a:ext>
                  </a:extLst>
                </a:hlinkClick>
              </a:rPr>
              <a:t>proof of proficiency in English</a:t>
            </a:r>
            <a:r>
              <a:rPr lang="en-US" sz="2000" dirty="0">
                <a:solidFill>
                  <a:schemeClr val="tx2"/>
                </a:solidFill>
                <a:ea typeface="Open Sans"/>
              </a:rPr>
              <a:t> is required</a:t>
            </a:r>
          </a:p>
          <a:p>
            <a:r>
              <a:rPr lang="en-US" sz="2000" dirty="0">
                <a:solidFill>
                  <a:schemeClr val="tx2"/>
                </a:solidFill>
                <a:ea typeface="Open Sans"/>
              </a:rPr>
              <a:t>Some tracks may have additional requirements</a:t>
            </a:r>
          </a:p>
        </p:txBody>
      </p:sp>
      <p:sp>
        <p:nvSpPr>
          <p:cNvPr id="3" name="Title 2">
            <a:extLst>
              <a:ext uri="{FF2B5EF4-FFF2-40B4-BE49-F238E27FC236}">
                <a16:creationId xmlns:a16="http://schemas.microsoft.com/office/drawing/2014/main" id="{A8ECD0D0-87BB-B5D4-AC83-71A0EA1ED025}"/>
              </a:ext>
            </a:extLst>
          </p:cNvPr>
          <p:cNvSpPr>
            <a:spLocks noGrp="1"/>
          </p:cNvSpPr>
          <p:nvPr>
            <p:ph type="title"/>
          </p:nvPr>
        </p:nvSpPr>
        <p:spPr/>
        <p:txBody>
          <a:bodyPr lIns="91440" tIns="45720" rIns="91440" bIns="45720" anchor="b"/>
          <a:lstStyle/>
          <a:p>
            <a:r>
              <a:rPr lang="en-US" dirty="0">
                <a:latin typeface="Open Sans"/>
                <a:ea typeface="Open Sans"/>
                <a:cs typeface="Open Sans"/>
              </a:rPr>
              <a:t>Admissions Requirements </a:t>
            </a:r>
            <a:r>
              <a:rPr lang="en-US" dirty="0">
                <a:latin typeface="Open Sans"/>
              </a:rPr>
              <a:t>(cont.)</a:t>
            </a:r>
            <a:endParaRPr lang="en-US" dirty="0"/>
          </a:p>
        </p:txBody>
      </p:sp>
    </p:spTree>
    <p:extLst>
      <p:ext uri="{BB962C8B-B14F-4D97-AF65-F5344CB8AC3E}">
        <p14:creationId xmlns:p14="http://schemas.microsoft.com/office/powerpoint/2010/main" val="2500988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2F27E-E5F8-E3BA-A96F-72174D80E37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A375C04-AEF1-81B3-FC8B-39F265BEE2B7}"/>
              </a:ext>
            </a:extLst>
          </p:cNvPr>
          <p:cNvSpPr>
            <a:spLocks noGrp="1"/>
          </p:cNvSpPr>
          <p:nvPr>
            <p:ph type="body" sz="quarter" idx="11"/>
          </p:nvPr>
        </p:nvSpPr>
        <p:spPr/>
        <p:txBody>
          <a:bodyPr lIns="91440" tIns="45720" rIns="91440" bIns="45720" anchor="t"/>
          <a:lstStyle/>
          <a:p>
            <a:r>
              <a:rPr lang="en-US" sz="2000" dirty="0">
                <a:ea typeface="Open Sans"/>
              </a:rPr>
              <a:t>Complete and submit our online application</a:t>
            </a:r>
            <a:endParaRPr lang="en-US">
              <a:ea typeface="Open Sans"/>
            </a:endParaRPr>
          </a:p>
          <a:p>
            <a:r>
              <a:rPr lang="en-US" sz="2000" dirty="0">
                <a:ea typeface="Open Sans"/>
              </a:rPr>
              <a:t>Order transcripts from each college or university you have ever attended</a:t>
            </a:r>
            <a:endParaRPr lang="en-US">
              <a:ea typeface="Open Sans"/>
            </a:endParaRPr>
          </a:p>
          <a:p>
            <a:r>
              <a:rPr lang="en-US" sz="2000" dirty="0">
                <a:ea typeface="Open Sans"/>
              </a:rPr>
              <a:t>If you earned a degree from a school, that degree must appear on the transcript with the date it was conferred</a:t>
            </a:r>
          </a:p>
          <a:p>
            <a:r>
              <a:rPr lang="en-US" sz="2000" dirty="0">
                <a:ea typeface="Open Sans"/>
              </a:rPr>
              <a:t>If you earned a degree from a school outside of the United States, upload an official transcript translated to </a:t>
            </a:r>
            <a:r>
              <a:rPr lang="en-US" sz="2000" dirty="0">
                <a:ea typeface="Open Sans"/>
                <a:hlinkClick r:id="rId2"/>
              </a:rPr>
              <a:t>English and include a detailed credential/transcript evaluation</a:t>
            </a:r>
            <a:endParaRPr lang="en-US" sz="2000">
              <a:ea typeface="Open Sans"/>
            </a:endParaRPr>
          </a:p>
          <a:p>
            <a:r>
              <a:rPr lang="en-US" sz="2000" i="1" dirty="0">
                <a:ea typeface="Open Sans"/>
              </a:rPr>
              <a:t>You do not need to include a foreign transcript if you attended a foreign university through a study abroad program and the credits appear on your school’s transcript</a:t>
            </a:r>
            <a:endParaRPr lang="en-US" i="1">
              <a:ea typeface="Open Sans"/>
            </a:endParaRPr>
          </a:p>
          <a:p>
            <a:pPr marL="457200" lvl="1" indent="0">
              <a:buNone/>
            </a:pPr>
            <a:endParaRPr lang="en-US" dirty="0">
              <a:ea typeface="Open Sans"/>
            </a:endParaRPr>
          </a:p>
        </p:txBody>
      </p:sp>
      <p:sp>
        <p:nvSpPr>
          <p:cNvPr id="3" name="Title 2">
            <a:extLst>
              <a:ext uri="{FF2B5EF4-FFF2-40B4-BE49-F238E27FC236}">
                <a16:creationId xmlns:a16="http://schemas.microsoft.com/office/drawing/2014/main" id="{69CC5830-77C5-B1F5-5431-5FCBCA20352A}"/>
              </a:ext>
            </a:extLst>
          </p:cNvPr>
          <p:cNvSpPr>
            <a:spLocks noGrp="1"/>
          </p:cNvSpPr>
          <p:nvPr>
            <p:ph type="title"/>
          </p:nvPr>
        </p:nvSpPr>
        <p:spPr/>
        <p:txBody>
          <a:bodyPr lIns="91440" tIns="45720" rIns="91440" bIns="45720" anchor="b"/>
          <a:lstStyle/>
          <a:p>
            <a:r>
              <a:rPr lang="en-US" dirty="0">
                <a:latin typeface="Open Sans"/>
              </a:rPr>
              <a:t>Application Materials </a:t>
            </a:r>
            <a:endParaRPr lang="en-US" dirty="0"/>
          </a:p>
        </p:txBody>
      </p:sp>
    </p:spTree>
    <p:extLst>
      <p:ext uri="{BB962C8B-B14F-4D97-AF65-F5344CB8AC3E}">
        <p14:creationId xmlns:p14="http://schemas.microsoft.com/office/powerpoint/2010/main" val="2372286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0A11A-137E-A919-8AF9-CAB44ECD4A6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D3AA854-EADC-8E96-86FD-60ED9DDCFCDC}"/>
              </a:ext>
            </a:extLst>
          </p:cNvPr>
          <p:cNvSpPr>
            <a:spLocks noGrp="1"/>
          </p:cNvSpPr>
          <p:nvPr>
            <p:ph type="body" sz="quarter" idx="11"/>
          </p:nvPr>
        </p:nvSpPr>
        <p:spPr/>
        <p:txBody>
          <a:bodyPr lIns="91440" tIns="45720" rIns="91440" bIns="45720" anchor="t"/>
          <a:lstStyle/>
          <a:p>
            <a:r>
              <a:rPr lang="en-US" sz="2000" dirty="0">
                <a:ea typeface="Open Sans"/>
              </a:rPr>
              <a:t>Resume</a:t>
            </a:r>
            <a:endParaRPr lang="en-US"/>
          </a:p>
          <a:p>
            <a:r>
              <a:rPr lang="en-US" sz="2000" dirty="0">
                <a:ea typeface="Open Sans"/>
              </a:rPr>
              <a:t>Four admissions essays</a:t>
            </a:r>
          </a:p>
          <a:p>
            <a:r>
              <a:rPr lang="en-US" sz="2000" dirty="0">
                <a:ea typeface="Open Sans"/>
              </a:rPr>
              <a:t>Optional statement</a:t>
            </a:r>
          </a:p>
          <a:p>
            <a:r>
              <a:rPr lang="en-US" sz="2000" dirty="0">
                <a:ea typeface="Open Sans"/>
              </a:rPr>
              <a:t>Statistics course information</a:t>
            </a:r>
          </a:p>
          <a:p>
            <a:r>
              <a:rPr lang="en-US" sz="2000" dirty="0">
                <a:ea typeface="Open Sans"/>
              </a:rPr>
              <a:t>Nurse licensure information (if applicable)</a:t>
            </a:r>
          </a:p>
          <a:p>
            <a:r>
              <a:rPr lang="en-US" sz="2000" dirty="0">
                <a:ea typeface="Open Sans"/>
              </a:rPr>
              <a:t>Three letters of recommendation</a:t>
            </a:r>
          </a:p>
          <a:p>
            <a:pPr>
              <a:buFont typeface="Lucida Grande"/>
              <a:buChar char="&gt;"/>
            </a:pPr>
            <a:r>
              <a:rPr lang="en-US" sz="2000" dirty="0">
                <a:ea typeface="Open Sans"/>
                <a:hlinkClick r:id="rId2"/>
              </a:rPr>
              <a:t>Proof of English proficiency</a:t>
            </a:r>
            <a:r>
              <a:rPr lang="en-US" sz="2000" dirty="0">
                <a:ea typeface="Open Sans"/>
              </a:rPr>
              <a:t> if English is not your first language</a:t>
            </a:r>
            <a:endParaRPr lang="en-US" sz="2000">
              <a:ea typeface="Open Sans"/>
            </a:endParaRPr>
          </a:p>
          <a:p>
            <a:endParaRPr lang="en-US"/>
          </a:p>
          <a:p>
            <a:pPr lvl="1"/>
            <a:endParaRPr lang="en-US" dirty="0">
              <a:ea typeface="Open Sans"/>
            </a:endParaRPr>
          </a:p>
        </p:txBody>
      </p:sp>
      <p:sp>
        <p:nvSpPr>
          <p:cNvPr id="3" name="Title 2">
            <a:extLst>
              <a:ext uri="{FF2B5EF4-FFF2-40B4-BE49-F238E27FC236}">
                <a16:creationId xmlns:a16="http://schemas.microsoft.com/office/drawing/2014/main" id="{CA4CC79F-ACF9-DC8F-69A6-A817D79C277D}"/>
              </a:ext>
            </a:extLst>
          </p:cNvPr>
          <p:cNvSpPr>
            <a:spLocks noGrp="1"/>
          </p:cNvSpPr>
          <p:nvPr>
            <p:ph type="title"/>
          </p:nvPr>
        </p:nvSpPr>
        <p:spPr/>
        <p:txBody>
          <a:bodyPr lIns="91440" tIns="45720" rIns="91440" bIns="45720" anchor="b"/>
          <a:lstStyle/>
          <a:p>
            <a:r>
              <a:rPr lang="en-US" dirty="0">
                <a:latin typeface="Open Sans"/>
              </a:rPr>
              <a:t>Application Materials (cont.)</a:t>
            </a:r>
            <a:endParaRPr lang="en-US" dirty="0"/>
          </a:p>
        </p:txBody>
      </p:sp>
    </p:spTree>
    <p:extLst>
      <p:ext uri="{BB962C8B-B14F-4D97-AF65-F5344CB8AC3E}">
        <p14:creationId xmlns:p14="http://schemas.microsoft.com/office/powerpoint/2010/main" val="2402879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BBD99-D9D4-3C4C-EC6D-4482685438A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80A0A88-15DF-4F54-6ECD-18CEB7E38637}"/>
              </a:ext>
            </a:extLst>
          </p:cNvPr>
          <p:cNvSpPr>
            <a:spLocks noGrp="1"/>
          </p:cNvSpPr>
          <p:nvPr>
            <p:ph type="body" sz="quarter" idx="11"/>
          </p:nvPr>
        </p:nvSpPr>
        <p:spPr>
          <a:xfrm>
            <a:off x="671757" y="1681885"/>
            <a:ext cx="8197114" cy="3810086"/>
          </a:xfrm>
        </p:spPr>
        <p:txBody>
          <a:bodyPr lIns="91440" tIns="45720" rIns="91440" bIns="45720" anchor="t"/>
          <a:lstStyle/>
          <a:p>
            <a:pPr>
              <a:lnSpc>
                <a:spcPct val="150000"/>
              </a:lnSpc>
            </a:pPr>
            <a:r>
              <a:rPr lang="en-US" dirty="0">
                <a:ea typeface="Open Sans"/>
              </a:rPr>
              <a:t>Beginning with the Autumn 2026 cohort, DNP tuition is fee-based for all tracks; please review our </a:t>
            </a:r>
            <a:r>
              <a:rPr lang="en-US" dirty="0">
                <a:ea typeface="Open Sans"/>
                <a:hlinkClick r:id="rId2">
                  <a:extLst>
                    <a:ext uri="{A12FA001-AC4F-418D-AE19-62706E023703}">
                      <ahyp:hlinkClr xmlns:ahyp="http://schemas.microsoft.com/office/drawing/2018/hyperlinkcolor" val="tx"/>
                    </a:ext>
                  </a:extLst>
                </a:hlinkClick>
              </a:rPr>
              <a:t>Costs &amp; financial support page</a:t>
            </a:r>
            <a:r>
              <a:rPr lang="en-US" dirty="0">
                <a:ea typeface="Open Sans"/>
              </a:rPr>
              <a:t> for more details.</a:t>
            </a:r>
          </a:p>
        </p:txBody>
      </p:sp>
      <p:sp>
        <p:nvSpPr>
          <p:cNvPr id="7" name="Title 6">
            <a:extLst>
              <a:ext uri="{FF2B5EF4-FFF2-40B4-BE49-F238E27FC236}">
                <a16:creationId xmlns:a16="http://schemas.microsoft.com/office/drawing/2014/main" id="{2D5E9375-25E3-79EB-5C53-ED357601C94A}"/>
              </a:ext>
            </a:extLst>
          </p:cNvPr>
          <p:cNvSpPr>
            <a:spLocks noGrp="1"/>
          </p:cNvSpPr>
          <p:nvPr>
            <p:ph type="title"/>
          </p:nvPr>
        </p:nvSpPr>
        <p:spPr/>
        <p:txBody>
          <a:bodyPr lIns="91440" tIns="45720" rIns="91440" bIns="45720" anchor="b"/>
          <a:lstStyle/>
          <a:p>
            <a:r>
              <a:rPr lang="en-US" dirty="0">
                <a:latin typeface="Open Sans"/>
              </a:rPr>
              <a:t>Tuition </a:t>
            </a:r>
            <a:endParaRPr lang="en-US" dirty="0"/>
          </a:p>
        </p:txBody>
      </p:sp>
    </p:spTree>
    <p:extLst>
      <p:ext uri="{BB962C8B-B14F-4D97-AF65-F5344CB8AC3E}">
        <p14:creationId xmlns:p14="http://schemas.microsoft.com/office/powerpoint/2010/main" val="1684289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D9C3F-C0BE-45C6-5278-B424C903551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326ABFB-E1C1-D80F-AF5E-B214ABCCD379}"/>
              </a:ext>
            </a:extLst>
          </p:cNvPr>
          <p:cNvSpPr>
            <a:spLocks noGrp="1"/>
          </p:cNvSpPr>
          <p:nvPr>
            <p:ph type="body" sz="quarter" idx="11"/>
          </p:nvPr>
        </p:nvSpPr>
        <p:spPr>
          <a:xfrm>
            <a:off x="671757" y="1697400"/>
            <a:ext cx="8290209" cy="4177294"/>
          </a:xfrm>
        </p:spPr>
        <p:txBody>
          <a:bodyPr lIns="91440" tIns="45720" rIns="91440" bIns="45720" anchor="t"/>
          <a:lstStyle/>
          <a:p>
            <a:r>
              <a:rPr lang="en-US" sz="1800" dirty="0">
                <a:ea typeface="Open Sans"/>
              </a:rPr>
              <a:t>The School of Nursing has several scholarships to support nursing students enrolled at the Seattle campus.  Generous donations by </a:t>
            </a:r>
            <a:r>
              <a:rPr lang="en-US" sz="1800" dirty="0" err="1">
                <a:ea typeface="Open Sans"/>
              </a:rPr>
              <a:t>SoN</a:t>
            </a:r>
            <a:r>
              <a:rPr lang="en-US" sz="1800" dirty="0">
                <a:ea typeface="Open Sans"/>
              </a:rPr>
              <a:t> alumni and friends make these scholarships possible. The donors also set criteria for most scholarships. Some of the criteria are very broad, but others are very specific, so we recommend that every student apply.</a:t>
            </a:r>
          </a:p>
          <a:p>
            <a:endParaRPr lang="en-US" sz="1800" dirty="0">
              <a:ea typeface="Open Sans"/>
            </a:endParaRPr>
          </a:p>
          <a:p>
            <a:r>
              <a:rPr lang="en-US" sz="1800" dirty="0">
                <a:ea typeface="Open Sans"/>
              </a:rPr>
              <a:t>Graduate students will be considered for tuition scholarships, stipends, and health insurance. Tuition scholarships are applied to student accounts and may pay a combination of tuition, fees, and books/supplies expenses. Stipends are processed like paychecks and are paid twice per month. Students who receive stipends may also receive</a:t>
            </a:r>
            <a:r>
              <a:rPr lang="en-US" sz="1800" dirty="0">
                <a:solidFill>
                  <a:srgbClr val="373A3C"/>
                </a:solidFill>
                <a:ea typeface="Open Sans"/>
              </a:rPr>
              <a:t> </a:t>
            </a:r>
            <a:r>
              <a:rPr lang="en-US" sz="1800" dirty="0">
                <a:solidFill>
                  <a:srgbClr val="1A62C7"/>
                </a:solidFill>
                <a:ea typeface="Open Sans"/>
                <a:hlinkClick r:id="rId2"/>
              </a:rPr>
              <a:t>GAIP health insurance benefits</a:t>
            </a:r>
            <a:r>
              <a:rPr lang="en-US" sz="1800" dirty="0">
                <a:solidFill>
                  <a:srgbClr val="373A3C"/>
                </a:solidFill>
                <a:ea typeface="Open Sans"/>
              </a:rPr>
              <a:t>. </a:t>
            </a:r>
            <a:r>
              <a:rPr lang="en-US" sz="1800" dirty="0">
                <a:ea typeface="Open Sans"/>
              </a:rPr>
              <a:t>Additionally, stipends for non-WA residents may reduce their tuition amounts to the WA-resident rate.</a:t>
            </a:r>
            <a:br>
              <a:rPr lang="en-US" dirty="0"/>
            </a:br>
            <a:endParaRPr lang="en-US">
              <a:ea typeface="Open Sans"/>
            </a:endParaRPr>
          </a:p>
        </p:txBody>
      </p:sp>
      <p:sp>
        <p:nvSpPr>
          <p:cNvPr id="7" name="Title 6">
            <a:extLst>
              <a:ext uri="{FF2B5EF4-FFF2-40B4-BE49-F238E27FC236}">
                <a16:creationId xmlns:a16="http://schemas.microsoft.com/office/drawing/2014/main" id="{82F89522-FA1D-D1E3-7CDB-1F538090C01C}"/>
              </a:ext>
            </a:extLst>
          </p:cNvPr>
          <p:cNvSpPr>
            <a:spLocks noGrp="1"/>
          </p:cNvSpPr>
          <p:nvPr>
            <p:ph type="title"/>
          </p:nvPr>
        </p:nvSpPr>
        <p:spPr/>
        <p:txBody>
          <a:bodyPr lIns="91440" tIns="45720" rIns="91440" bIns="45720" anchor="b"/>
          <a:lstStyle/>
          <a:p>
            <a:r>
              <a:rPr lang="en-US" sz="2800" dirty="0">
                <a:latin typeface="Encode Sans Normal Black"/>
              </a:rPr>
              <a:t>Scholarships &amp; Financial Support </a:t>
            </a:r>
            <a:endParaRPr lang="en-US" dirty="0">
              <a:latin typeface="Encode Sans Normal Black"/>
            </a:endParaRPr>
          </a:p>
        </p:txBody>
      </p:sp>
    </p:spTree>
    <p:extLst>
      <p:ext uri="{BB962C8B-B14F-4D97-AF65-F5344CB8AC3E}">
        <p14:creationId xmlns:p14="http://schemas.microsoft.com/office/powerpoint/2010/main" val="460443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E7FA5-9A90-22D4-2614-C3C234AE475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D7A3BF5-4201-E001-0D13-17926C90159C}"/>
              </a:ext>
            </a:extLst>
          </p:cNvPr>
          <p:cNvSpPr>
            <a:spLocks noGrp="1"/>
          </p:cNvSpPr>
          <p:nvPr>
            <p:ph type="body" sz="quarter" idx="11"/>
          </p:nvPr>
        </p:nvSpPr>
        <p:spPr>
          <a:xfrm>
            <a:off x="671757" y="1697400"/>
            <a:ext cx="8290209" cy="4177294"/>
          </a:xfrm>
        </p:spPr>
        <p:txBody>
          <a:bodyPr lIns="91440" tIns="45720" rIns="91440" bIns="45720" anchor="t"/>
          <a:lstStyle/>
          <a:p>
            <a:r>
              <a:rPr lang="en-US" sz="1800" dirty="0">
                <a:ea typeface="Open Sans"/>
              </a:rPr>
              <a:t>When to apply</a:t>
            </a:r>
            <a:endParaRPr lang="en-US" sz="1800" dirty="0"/>
          </a:p>
          <a:p>
            <a:pPr lvl="1"/>
            <a:r>
              <a:rPr lang="en-US" sz="1600" b="0" dirty="0">
                <a:ea typeface="Open Sans"/>
              </a:rPr>
              <a:t>Autumn start students </a:t>
            </a:r>
          </a:p>
          <a:p>
            <a:pPr lvl="2">
              <a:buFont typeface="Wingdings"/>
              <a:buChar char="§"/>
            </a:pPr>
            <a:r>
              <a:rPr lang="en-US" sz="1600" b="0" dirty="0">
                <a:ea typeface="Open Sans"/>
              </a:rPr>
              <a:t>Application opens: May </a:t>
            </a:r>
          </a:p>
          <a:p>
            <a:pPr lvl="2">
              <a:buFont typeface="Wingdings"/>
              <a:buChar char="§"/>
            </a:pPr>
            <a:r>
              <a:rPr lang="en-US" sz="1600" b="0" dirty="0"/>
              <a:t>Priority consideration deadline: June</a:t>
            </a:r>
            <a:endParaRPr lang="en-US" sz="1600" b="0" dirty="0">
              <a:ea typeface="Open Sans"/>
            </a:endParaRPr>
          </a:p>
          <a:p>
            <a:r>
              <a:rPr lang="en-US" sz="1800" dirty="0"/>
              <a:t>Application process</a:t>
            </a:r>
            <a:endParaRPr lang="en-US" sz="1800" dirty="0">
              <a:ea typeface="Open Sans"/>
            </a:endParaRPr>
          </a:p>
          <a:p>
            <a:pPr lvl="1"/>
            <a:r>
              <a:rPr lang="en-US" sz="1600" b="0" dirty="0">
                <a:solidFill>
                  <a:srgbClr val="373A3C"/>
                </a:solidFill>
                <a:ea typeface="Open Sans"/>
              </a:rPr>
              <a:t>Applications will be reviewed once per quarter, and awards are limited to available funding. </a:t>
            </a:r>
            <a:endParaRPr lang="en-US" sz="1600">
              <a:ea typeface="Open Sans"/>
            </a:endParaRPr>
          </a:p>
          <a:p>
            <a:pPr lvl="1"/>
            <a:r>
              <a:rPr lang="en-US" sz="1600" b="0" dirty="0">
                <a:solidFill>
                  <a:srgbClr val="373A3C"/>
                </a:solidFill>
                <a:ea typeface="Open Sans"/>
              </a:rPr>
              <a:t>Autumn Start students </a:t>
            </a:r>
            <a:r>
              <a:rPr lang="en-US" sz="1600" b="0" dirty="0">
                <a:solidFill>
                  <a:srgbClr val="1A62C7"/>
                </a:solidFill>
                <a:ea typeface="Open Sans"/>
                <a:hlinkClick r:id="rId2"/>
              </a:rPr>
              <a:t>apply here</a:t>
            </a:r>
            <a:r>
              <a:rPr lang="en-US" sz="1600" b="0" dirty="0">
                <a:solidFill>
                  <a:srgbClr val="373A3C"/>
                </a:solidFill>
                <a:ea typeface="Open Sans"/>
              </a:rPr>
              <a:t>, during the application window above.</a:t>
            </a:r>
            <a:endParaRPr lang="en-US" sz="1600">
              <a:ea typeface="Open Sans"/>
            </a:endParaRPr>
          </a:p>
          <a:p>
            <a:pPr lvl="1"/>
            <a:r>
              <a:rPr lang="en-US" sz="1600" b="0" dirty="0">
                <a:solidFill>
                  <a:srgbClr val="373A3C"/>
                </a:solidFill>
                <a:ea typeface="Open Sans"/>
              </a:rPr>
              <a:t>Complete the online </a:t>
            </a:r>
            <a:r>
              <a:rPr lang="en-US" sz="1600" b="0" dirty="0">
                <a:solidFill>
                  <a:srgbClr val="1A62C7"/>
                </a:solidFill>
                <a:ea typeface="Open Sans"/>
                <a:hlinkClick r:id="rId3"/>
              </a:rPr>
              <a:t>Free Application for Federal Student Aid (FAFSA)</a:t>
            </a:r>
            <a:r>
              <a:rPr lang="en-US" sz="1600" b="0" dirty="0">
                <a:solidFill>
                  <a:srgbClr val="373A3C"/>
                </a:solidFill>
                <a:ea typeface="Open Sans"/>
              </a:rPr>
              <a:t> or </a:t>
            </a:r>
            <a:r>
              <a:rPr lang="en-US" sz="1600" b="0" dirty="0">
                <a:solidFill>
                  <a:srgbClr val="1A62C7"/>
                </a:solidFill>
                <a:ea typeface="Open Sans"/>
                <a:hlinkClick r:id="rId4"/>
              </a:rPr>
              <a:t>Washington Application for State Financial Aid (WASFA)</a:t>
            </a:r>
            <a:r>
              <a:rPr lang="en-US" sz="1600" b="0" dirty="0">
                <a:solidFill>
                  <a:srgbClr val="373A3C"/>
                </a:solidFill>
                <a:ea typeface="Open Sans"/>
              </a:rPr>
              <a:t> if eligible. Complete this every year you are enrolled in your program of study. The priority filing deadline for UW is February 28, but applications can be submitted at any time, and it is highly encouraged that you apply early.</a:t>
            </a:r>
            <a:endParaRPr lang="en-US" sz="1600">
              <a:ea typeface="Open Sans"/>
            </a:endParaRPr>
          </a:p>
          <a:p>
            <a:pPr lvl="1"/>
            <a:r>
              <a:rPr lang="en-US" sz="1600" b="0" dirty="0">
                <a:solidFill>
                  <a:srgbClr val="373A3C"/>
                </a:solidFill>
                <a:ea typeface="Open Sans"/>
              </a:rPr>
              <a:t>Apply for  </a:t>
            </a:r>
            <a:r>
              <a:rPr lang="en-US" sz="1600" b="0" dirty="0">
                <a:solidFill>
                  <a:srgbClr val="1A62C7"/>
                </a:solidFill>
                <a:ea typeface="Open Sans"/>
                <a:hlinkClick r:id="rId5"/>
              </a:rPr>
              <a:t>UW Financial Aid</a:t>
            </a:r>
            <a:r>
              <a:rPr lang="en-US" sz="1600" b="0" dirty="0">
                <a:solidFill>
                  <a:srgbClr val="373A3C"/>
                </a:solidFill>
                <a:ea typeface="Open Sans"/>
              </a:rPr>
              <a:t> if eligible.</a:t>
            </a:r>
            <a:endParaRPr lang="en-US" b="0" dirty="0">
              <a:solidFill>
                <a:srgbClr val="373A3C"/>
              </a:solidFill>
            </a:endParaRPr>
          </a:p>
          <a:p>
            <a:pPr marL="457200" lvl="1" indent="0">
              <a:buNone/>
            </a:pPr>
            <a:br>
              <a:rPr lang="en-US" dirty="0"/>
            </a:br>
            <a:endParaRPr lang="en-US" dirty="0">
              <a:ea typeface="Open Sans"/>
            </a:endParaRPr>
          </a:p>
          <a:p>
            <a:pPr lvl="1"/>
            <a:endParaRPr lang="en-US" sz="1600" b="0" dirty="0">
              <a:solidFill>
                <a:srgbClr val="373A3C"/>
              </a:solidFill>
              <a:ea typeface="Open Sans"/>
            </a:endParaRPr>
          </a:p>
          <a:p>
            <a:pPr lvl="1"/>
            <a:endParaRPr lang="en-US" sz="1600" b="0" dirty="0">
              <a:solidFill>
                <a:srgbClr val="373A3C"/>
              </a:solidFill>
              <a:ea typeface="Open Sans"/>
            </a:endParaRPr>
          </a:p>
        </p:txBody>
      </p:sp>
      <p:sp>
        <p:nvSpPr>
          <p:cNvPr id="7" name="Title 6">
            <a:extLst>
              <a:ext uri="{FF2B5EF4-FFF2-40B4-BE49-F238E27FC236}">
                <a16:creationId xmlns:a16="http://schemas.microsoft.com/office/drawing/2014/main" id="{C6F40FD5-DA4C-B99C-C635-8EEE8C27F972}"/>
              </a:ext>
            </a:extLst>
          </p:cNvPr>
          <p:cNvSpPr>
            <a:spLocks noGrp="1"/>
          </p:cNvSpPr>
          <p:nvPr>
            <p:ph type="title"/>
          </p:nvPr>
        </p:nvSpPr>
        <p:spPr/>
        <p:txBody>
          <a:bodyPr lIns="91440" tIns="45720" rIns="91440" bIns="45720" anchor="b"/>
          <a:lstStyle/>
          <a:p>
            <a:r>
              <a:rPr lang="en-US" sz="2800" dirty="0">
                <a:latin typeface="Encode Sans Normal Black"/>
              </a:rPr>
              <a:t>Scholarships &amp; Financial Support (cont.)</a:t>
            </a:r>
            <a:endParaRPr lang="en-US" dirty="0">
              <a:latin typeface="Encode Sans Normal Black"/>
            </a:endParaRPr>
          </a:p>
        </p:txBody>
      </p:sp>
    </p:spTree>
    <p:extLst>
      <p:ext uri="{BB962C8B-B14F-4D97-AF65-F5344CB8AC3E}">
        <p14:creationId xmlns:p14="http://schemas.microsoft.com/office/powerpoint/2010/main" val="1863853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8C6FA-FAE6-4819-9CE4-222DD5CC91B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6EF1729-5510-EB6C-7C86-DFEC792C368D}"/>
              </a:ext>
            </a:extLst>
          </p:cNvPr>
          <p:cNvSpPr>
            <a:spLocks noGrp="1"/>
          </p:cNvSpPr>
          <p:nvPr>
            <p:ph type="body" sz="quarter" idx="11"/>
          </p:nvPr>
        </p:nvSpPr>
        <p:spPr>
          <a:xfrm>
            <a:off x="671757" y="1697400"/>
            <a:ext cx="8290209" cy="4177294"/>
          </a:xfrm>
        </p:spPr>
        <p:txBody>
          <a:bodyPr lIns="91440" tIns="45720" rIns="91440" bIns="45720" anchor="t"/>
          <a:lstStyle/>
          <a:p>
            <a:r>
              <a:rPr lang="en-US" sz="2000" dirty="0">
                <a:ea typeface="Open Sans"/>
              </a:rPr>
              <a:t>For more information on: </a:t>
            </a:r>
          </a:p>
          <a:p>
            <a:pPr lvl="1"/>
            <a:r>
              <a:rPr lang="en-US" dirty="0">
                <a:ea typeface="Open Sans"/>
              </a:rPr>
              <a:t>Award amount details </a:t>
            </a:r>
          </a:p>
          <a:p>
            <a:pPr lvl="1"/>
            <a:r>
              <a:rPr lang="en-US" dirty="0">
                <a:ea typeface="Open Sans"/>
              </a:rPr>
              <a:t>Eligibility</a:t>
            </a:r>
          </a:p>
          <a:p>
            <a:pPr lvl="1"/>
            <a:r>
              <a:rPr lang="en-US" dirty="0"/>
              <a:t>Funding opportunities</a:t>
            </a:r>
            <a:endParaRPr lang="en-US" dirty="0">
              <a:ea typeface="Open Sans"/>
            </a:endParaRPr>
          </a:p>
          <a:p>
            <a:pPr lvl="1"/>
            <a:r>
              <a:rPr lang="en-US" dirty="0"/>
              <a:t>Funding opportunities by degree/program</a:t>
            </a:r>
            <a:endParaRPr lang="en-US" dirty="0">
              <a:ea typeface="Open Sans"/>
            </a:endParaRPr>
          </a:p>
          <a:p>
            <a:pPr lvl="1"/>
            <a:r>
              <a:rPr lang="en-US" dirty="0"/>
              <a:t>Visit </a:t>
            </a:r>
            <a:r>
              <a:rPr lang="en-US" b="0" dirty="0">
                <a:ea typeface="Open Sans"/>
                <a:hlinkClick r:id="rId2"/>
              </a:rPr>
              <a:t>https://students.nursing.uw.edu/funding-support/scholarships-financial-support-app/#dnp-funding</a:t>
            </a:r>
            <a:br>
              <a:rPr lang="en-US" dirty="0"/>
            </a:br>
            <a:endParaRPr lang="en-US">
              <a:ea typeface="Open Sans"/>
            </a:endParaRPr>
          </a:p>
          <a:p>
            <a:pPr lvl="1"/>
            <a:endParaRPr lang="en-US" sz="1600" b="0" dirty="0">
              <a:solidFill>
                <a:srgbClr val="373A3C"/>
              </a:solidFill>
              <a:ea typeface="Open Sans"/>
            </a:endParaRPr>
          </a:p>
          <a:p>
            <a:pPr lvl="1"/>
            <a:endParaRPr lang="en-US" sz="1600" b="0" dirty="0">
              <a:solidFill>
                <a:srgbClr val="373A3C"/>
              </a:solidFill>
              <a:ea typeface="Open Sans"/>
            </a:endParaRPr>
          </a:p>
        </p:txBody>
      </p:sp>
      <p:sp>
        <p:nvSpPr>
          <p:cNvPr id="7" name="Title 6">
            <a:extLst>
              <a:ext uri="{FF2B5EF4-FFF2-40B4-BE49-F238E27FC236}">
                <a16:creationId xmlns:a16="http://schemas.microsoft.com/office/drawing/2014/main" id="{3321B1AA-5CDF-341B-D29D-7BB71857E96A}"/>
              </a:ext>
            </a:extLst>
          </p:cNvPr>
          <p:cNvSpPr>
            <a:spLocks noGrp="1"/>
          </p:cNvSpPr>
          <p:nvPr>
            <p:ph type="title"/>
          </p:nvPr>
        </p:nvSpPr>
        <p:spPr/>
        <p:txBody>
          <a:bodyPr lIns="91440" tIns="45720" rIns="91440" bIns="45720" anchor="b"/>
          <a:lstStyle/>
          <a:p>
            <a:r>
              <a:rPr lang="en-US" sz="2800" dirty="0">
                <a:latin typeface="Encode Sans Normal Black"/>
              </a:rPr>
              <a:t>Scholarships &amp; Financial Support (cont.)</a:t>
            </a:r>
            <a:endParaRPr lang="en-US" dirty="0">
              <a:latin typeface="Encode Sans Normal Black"/>
            </a:endParaRPr>
          </a:p>
        </p:txBody>
      </p:sp>
    </p:spTree>
    <p:extLst>
      <p:ext uri="{BB962C8B-B14F-4D97-AF65-F5344CB8AC3E}">
        <p14:creationId xmlns:p14="http://schemas.microsoft.com/office/powerpoint/2010/main" val="4038088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lIns="91440" tIns="45720" rIns="91440" bIns="45720" anchor="t"/>
          <a:lstStyle/>
          <a:p>
            <a:pPr>
              <a:lnSpc>
                <a:spcPct val="150000"/>
              </a:lnSpc>
            </a:pPr>
            <a:r>
              <a:rPr lang="en-US" dirty="0"/>
              <a:t>Complete and upload all components of the online application via the </a:t>
            </a:r>
            <a:r>
              <a:rPr lang="en-US" dirty="0">
                <a:hlinkClick r:id="rId2"/>
              </a:rPr>
              <a:t>UW Graduate School website</a:t>
            </a:r>
            <a:r>
              <a:rPr lang="en-US" dirty="0"/>
              <a:t>.</a:t>
            </a:r>
            <a:endParaRPr lang="en-US" dirty="0">
              <a:ea typeface="Open Sans"/>
            </a:endParaRPr>
          </a:p>
          <a:p>
            <a:pPr>
              <a:lnSpc>
                <a:spcPct val="150000"/>
              </a:lnSpc>
            </a:pPr>
            <a:r>
              <a:rPr lang="en-US" dirty="0"/>
              <a:t>All applicants will be charged a non-refundable $90.00 application fee</a:t>
            </a:r>
            <a:endParaRPr lang="en-US" dirty="0">
              <a:ea typeface="Open Sans"/>
            </a:endParaRPr>
          </a:p>
          <a:p>
            <a:pPr lvl="1">
              <a:lnSpc>
                <a:spcPct val="150000"/>
              </a:lnSpc>
            </a:pPr>
            <a:r>
              <a:rPr lang="en-US" dirty="0"/>
              <a:t>Fee waivers are available on the </a:t>
            </a:r>
            <a:r>
              <a:rPr lang="en-US" dirty="0">
                <a:hlinkClick r:id="rId3"/>
              </a:rPr>
              <a:t>UW graduate school website.</a:t>
            </a:r>
            <a:endParaRPr lang="en-US" dirty="0">
              <a:ea typeface="Open Sans"/>
            </a:endParaRPr>
          </a:p>
        </p:txBody>
      </p:sp>
      <p:sp>
        <p:nvSpPr>
          <p:cNvPr id="7" name="Title 6"/>
          <p:cNvSpPr>
            <a:spLocks noGrp="1"/>
          </p:cNvSpPr>
          <p:nvPr>
            <p:ph type="title"/>
          </p:nvPr>
        </p:nvSpPr>
        <p:spPr/>
        <p:txBody>
          <a:bodyPr lIns="91440" tIns="45720" rIns="91440" bIns="45720" anchor="b"/>
          <a:lstStyle/>
          <a:p>
            <a:r>
              <a:rPr lang="en-US" dirty="0">
                <a:latin typeface="Open Sans"/>
              </a:rPr>
              <a:t>How to apply </a:t>
            </a:r>
          </a:p>
        </p:txBody>
      </p:sp>
    </p:spTree>
    <p:extLst>
      <p:ext uri="{BB962C8B-B14F-4D97-AF65-F5344CB8AC3E}">
        <p14:creationId xmlns:p14="http://schemas.microsoft.com/office/powerpoint/2010/main" val="289097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71756" y="371511"/>
            <a:ext cx="8116644" cy="991998"/>
          </a:xfrm>
        </p:spPr>
        <p:txBody>
          <a:bodyPr lIns="91440" tIns="45720" rIns="91440" bIns="45720" anchor="b">
            <a:normAutofit/>
          </a:bodyPr>
          <a:lstStyle/>
          <a:p>
            <a:r>
              <a:rPr lang="en-US" b="1" i="0" kern="1200"/>
              <a:t>UW School of Nursing</a:t>
            </a:r>
          </a:p>
        </p:txBody>
      </p:sp>
      <p:graphicFrame>
        <p:nvGraphicFramePr>
          <p:cNvPr id="12" name="Text Placeholder 1">
            <a:extLst>
              <a:ext uri="{FF2B5EF4-FFF2-40B4-BE49-F238E27FC236}">
                <a16:creationId xmlns:a16="http://schemas.microsoft.com/office/drawing/2014/main" id="{3C9D7070-AAB8-F4DD-5D37-914333EA42C2}"/>
              </a:ext>
            </a:extLst>
          </p:cNvPr>
          <p:cNvGraphicFramePr/>
          <p:nvPr>
            <p:extLst>
              <p:ext uri="{D42A27DB-BD31-4B8C-83A1-F6EECF244321}">
                <p14:modId xmlns:p14="http://schemas.microsoft.com/office/powerpoint/2010/main" val="1549019578"/>
              </p:ext>
            </p:extLst>
          </p:nvPr>
        </p:nvGraphicFramePr>
        <p:xfrm>
          <a:off x="766763" y="1736725"/>
          <a:ext cx="8021637" cy="4432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5607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3462F-C586-B28F-36A5-B1CE9172526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5EAA6E0-B8E0-E835-2C2B-0EE59A30A8BF}"/>
              </a:ext>
            </a:extLst>
          </p:cNvPr>
          <p:cNvSpPr>
            <a:spLocks noGrp="1"/>
          </p:cNvSpPr>
          <p:nvPr>
            <p:ph type="body" sz="quarter" idx="11"/>
          </p:nvPr>
        </p:nvSpPr>
        <p:spPr>
          <a:xfrm>
            <a:off x="669961" y="1720740"/>
            <a:ext cx="8076957" cy="4031482"/>
          </a:xfrm>
        </p:spPr>
        <p:txBody>
          <a:bodyPr lIns="91440" tIns="45720" rIns="91440" bIns="45720" anchor="t"/>
          <a:lstStyle/>
          <a:p>
            <a:pPr>
              <a:lnSpc>
                <a:spcPct val="150000"/>
              </a:lnSpc>
            </a:pPr>
            <a:r>
              <a:rPr lang="en-US" dirty="0"/>
              <a:t>DNP application deadline</a:t>
            </a:r>
            <a:endParaRPr lang="en-US" dirty="0">
              <a:ea typeface="Open Sans"/>
            </a:endParaRPr>
          </a:p>
          <a:p>
            <a:pPr lvl="1">
              <a:lnSpc>
                <a:spcPct val="150000"/>
              </a:lnSpc>
              <a:buFont typeface="Courier New"/>
              <a:buChar char="o"/>
            </a:pPr>
            <a:r>
              <a:rPr lang="en-US" sz="2400" dirty="0"/>
              <a:t>Priority deadline: January 15, 2026, by 11:59 pm (PT)</a:t>
            </a:r>
            <a:endParaRPr lang="en-US" sz="2400" dirty="0">
              <a:ea typeface="Open Sans"/>
            </a:endParaRPr>
          </a:p>
          <a:p>
            <a:pPr lvl="1">
              <a:lnSpc>
                <a:spcPct val="150000"/>
              </a:lnSpc>
              <a:buFont typeface="Courier New"/>
              <a:buChar char="o"/>
            </a:pPr>
            <a:r>
              <a:rPr lang="en-US" sz="2400" dirty="0">
                <a:ea typeface="Open Sans"/>
              </a:rPr>
              <a:t>Final deadline: May 1, 2026, by 11:59 pm (PT)</a:t>
            </a:r>
          </a:p>
          <a:p>
            <a:pPr lvl="2">
              <a:lnSpc>
                <a:spcPct val="150000"/>
              </a:lnSpc>
              <a:buFont typeface="Wingdings"/>
              <a:buChar char="§"/>
            </a:pPr>
            <a:r>
              <a:rPr lang="en-US" b="0" i="1" dirty="0">
                <a:ea typeface="Open Sans"/>
              </a:rPr>
              <a:t>Space-available basis for select track specializations</a:t>
            </a:r>
            <a:endParaRPr lang="en-US" i="1">
              <a:ea typeface="Open Sans"/>
            </a:endParaRPr>
          </a:p>
          <a:p>
            <a:pPr>
              <a:lnSpc>
                <a:spcPct val="150000"/>
              </a:lnSpc>
            </a:pPr>
            <a:r>
              <a:rPr lang="en-US" dirty="0"/>
              <a:t>No GRE required</a:t>
            </a:r>
            <a:endParaRPr lang="en-US" dirty="0">
              <a:ea typeface="Open Sans"/>
            </a:endParaRPr>
          </a:p>
          <a:p>
            <a:pPr>
              <a:lnSpc>
                <a:spcPct val="150000"/>
              </a:lnSpc>
            </a:pPr>
            <a:r>
              <a:rPr lang="en-US" dirty="0"/>
              <a:t>Program Length – 9 quarters</a:t>
            </a:r>
            <a:endParaRPr lang="en-US" dirty="0">
              <a:ea typeface="Open Sans"/>
            </a:endParaRPr>
          </a:p>
          <a:p>
            <a:pPr>
              <a:lnSpc>
                <a:spcPct val="150000"/>
              </a:lnSpc>
            </a:pPr>
            <a:endParaRPr lang="en-US">
              <a:ea typeface="Open Sans"/>
            </a:endParaRPr>
          </a:p>
          <a:p>
            <a:pPr marL="0" indent="0">
              <a:buNone/>
            </a:pPr>
            <a:endParaRPr lang="en-US"/>
          </a:p>
        </p:txBody>
      </p:sp>
      <p:sp>
        <p:nvSpPr>
          <p:cNvPr id="3" name="Title 2">
            <a:extLst>
              <a:ext uri="{FF2B5EF4-FFF2-40B4-BE49-F238E27FC236}">
                <a16:creationId xmlns:a16="http://schemas.microsoft.com/office/drawing/2014/main" id="{83ACEE42-2D5C-14EE-7C28-4DE0BBEC5FFB}"/>
              </a:ext>
            </a:extLst>
          </p:cNvPr>
          <p:cNvSpPr>
            <a:spLocks noGrp="1"/>
          </p:cNvSpPr>
          <p:nvPr>
            <p:ph type="title"/>
          </p:nvPr>
        </p:nvSpPr>
        <p:spPr/>
        <p:txBody>
          <a:bodyPr lIns="91440" tIns="45720" rIns="91440" bIns="45720" anchor="b"/>
          <a:lstStyle/>
          <a:p>
            <a:r>
              <a:rPr lang="en-US" dirty="0">
                <a:latin typeface="Open Sans"/>
              </a:rPr>
              <a:t>Dates and Other Important Information</a:t>
            </a:r>
          </a:p>
        </p:txBody>
      </p:sp>
    </p:spTree>
    <p:extLst>
      <p:ext uri="{BB962C8B-B14F-4D97-AF65-F5344CB8AC3E}">
        <p14:creationId xmlns:p14="http://schemas.microsoft.com/office/powerpoint/2010/main" val="2138137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71757" y="1681885"/>
            <a:ext cx="8197114" cy="3810086"/>
          </a:xfrm>
        </p:spPr>
        <p:txBody>
          <a:bodyPr lIns="91440" tIns="45720" rIns="91440" bIns="45720" anchor="t"/>
          <a:lstStyle/>
          <a:p>
            <a:pPr>
              <a:lnSpc>
                <a:spcPct val="150000"/>
              </a:lnSpc>
            </a:pPr>
            <a:r>
              <a:rPr lang="en-US"/>
              <a:t>Timing is personal (money, time, and goals)</a:t>
            </a:r>
          </a:p>
          <a:p>
            <a:pPr>
              <a:lnSpc>
                <a:spcPct val="150000"/>
              </a:lnSpc>
            </a:pPr>
            <a:r>
              <a:rPr lang="en-US"/>
              <a:t>Ability to commit to a full-time, hybrid program</a:t>
            </a:r>
            <a:endParaRPr lang="en-US">
              <a:ea typeface="Open Sans"/>
            </a:endParaRPr>
          </a:p>
          <a:p>
            <a:pPr>
              <a:lnSpc>
                <a:spcPct val="150000"/>
              </a:lnSpc>
            </a:pPr>
            <a:r>
              <a:rPr lang="en-US"/>
              <a:t>Interested in the advanced practice and leadership roles in the field of nursing</a:t>
            </a:r>
            <a:endParaRPr lang="en-US">
              <a:ea typeface="Open Sans"/>
            </a:endParaRPr>
          </a:p>
          <a:p>
            <a:pPr>
              <a:lnSpc>
                <a:spcPct val="150000"/>
              </a:lnSpc>
            </a:pPr>
            <a:r>
              <a:rPr lang="en-US"/>
              <a:t>Increase your knowledge of evidence-based practice and involvement in research</a:t>
            </a:r>
            <a:endParaRPr lang="en-US">
              <a:ea typeface="Open Sans"/>
            </a:endParaRPr>
          </a:p>
        </p:txBody>
      </p:sp>
      <p:sp>
        <p:nvSpPr>
          <p:cNvPr id="7" name="Title 6"/>
          <p:cNvSpPr>
            <a:spLocks noGrp="1"/>
          </p:cNvSpPr>
          <p:nvPr>
            <p:ph type="title"/>
          </p:nvPr>
        </p:nvSpPr>
        <p:spPr/>
        <p:txBody>
          <a:bodyPr lIns="91440" tIns="45720" rIns="91440" bIns="45720" anchor="b"/>
          <a:lstStyle/>
          <a:p>
            <a:r>
              <a:rPr lang="en-US" dirty="0">
                <a:latin typeface="Open Sans"/>
              </a:rPr>
              <a:t>Making the decision </a:t>
            </a:r>
          </a:p>
        </p:txBody>
      </p:sp>
    </p:spTree>
    <p:extLst>
      <p:ext uri="{BB962C8B-B14F-4D97-AF65-F5344CB8AC3E}">
        <p14:creationId xmlns:p14="http://schemas.microsoft.com/office/powerpoint/2010/main" val="1399137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1756" y="371511"/>
            <a:ext cx="8116644" cy="991998"/>
          </a:xfrm>
        </p:spPr>
        <p:txBody>
          <a:bodyPr lIns="91440" tIns="45720" rIns="91440" bIns="45720" anchor="b">
            <a:normAutofit/>
          </a:bodyPr>
          <a:lstStyle/>
          <a:p>
            <a:r>
              <a:rPr lang="en-US" dirty="0">
                <a:latin typeface="Open Sans"/>
              </a:rPr>
              <a:t>PhD vs DNP </a:t>
            </a:r>
          </a:p>
        </p:txBody>
      </p:sp>
      <p:graphicFrame>
        <p:nvGraphicFramePr>
          <p:cNvPr id="7" name="Table 6"/>
          <p:cNvGraphicFramePr>
            <a:graphicFrameLocks noGrp="1"/>
          </p:cNvGraphicFramePr>
          <p:nvPr>
            <p:extLst>
              <p:ext uri="{D42A27DB-BD31-4B8C-83A1-F6EECF244321}">
                <p14:modId xmlns:p14="http://schemas.microsoft.com/office/powerpoint/2010/main" val="3507778386"/>
              </p:ext>
            </p:extLst>
          </p:nvPr>
        </p:nvGraphicFramePr>
        <p:xfrm>
          <a:off x="615461" y="1629162"/>
          <a:ext cx="8292630" cy="4540743"/>
        </p:xfrm>
        <a:graphic>
          <a:graphicData uri="http://schemas.openxmlformats.org/drawingml/2006/table">
            <a:tbl>
              <a:tblPr firstRow="1" bandRow="1">
                <a:tableStyleId>{5C22544A-7EE6-4342-B048-85BDC9FD1C3A}</a:tableStyleId>
              </a:tblPr>
              <a:tblGrid>
                <a:gridCol w="1972830">
                  <a:extLst>
                    <a:ext uri="{9D8B030D-6E8A-4147-A177-3AD203B41FA5}">
                      <a16:colId xmlns:a16="http://schemas.microsoft.com/office/drawing/2014/main" val="1214984569"/>
                    </a:ext>
                  </a:extLst>
                </a:gridCol>
                <a:gridCol w="3285629">
                  <a:extLst>
                    <a:ext uri="{9D8B030D-6E8A-4147-A177-3AD203B41FA5}">
                      <a16:colId xmlns:a16="http://schemas.microsoft.com/office/drawing/2014/main" val="1086257632"/>
                    </a:ext>
                  </a:extLst>
                </a:gridCol>
                <a:gridCol w="3034171">
                  <a:extLst>
                    <a:ext uri="{9D8B030D-6E8A-4147-A177-3AD203B41FA5}">
                      <a16:colId xmlns:a16="http://schemas.microsoft.com/office/drawing/2014/main" val="4161084780"/>
                    </a:ext>
                  </a:extLst>
                </a:gridCol>
              </a:tblGrid>
              <a:tr h="465717">
                <a:tc>
                  <a:txBody>
                    <a:bodyPr/>
                    <a:lstStyle/>
                    <a:p>
                      <a:endParaRPr lang="en-US" sz="1500"/>
                    </a:p>
                  </a:txBody>
                  <a:tcPr marL="74534" marR="74534" marT="37267" marB="37267"/>
                </a:tc>
                <a:tc>
                  <a:txBody>
                    <a:bodyPr/>
                    <a:lstStyle/>
                    <a:p>
                      <a:r>
                        <a:rPr lang="en-US" sz="2300" dirty="0">
                          <a:latin typeface="Open Sans"/>
                        </a:rPr>
                        <a:t>PhD</a:t>
                      </a:r>
                    </a:p>
                  </a:txBody>
                  <a:tcPr marL="74534" marR="74534" marT="37267" marB="37267"/>
                </a:tc>
                <a:tc>
                  <a:txBody>
                    <a:bodyPr/>
                    <a:lstStyle/>
                    <a:p>
                      <a:r>
                        <a:rPr lang="en-US" sz="2300" dirty="0">
                          <a:latin typeface="Open Sans"/>
                        </a:rPr>
                        <a:t>DNP</a:t>
                      </a:r>
                    </a:p>
                  </a:txBody>
                  <a:tcPr marL="74534" marR="74534" marT="37267" marB="37267"/>
                </a:tc>
                <a:extLst>
                  <a:ext uri="{0D108BD9-81ED-4DB2-BD59-A6C34878D82A}">
                    <a16:rowId xmlns:a16="http://schemas.microsoft.com/office/drawing/2014/main" val="3673914406"/>
                  </a:ext>
                </a:extLst>
              </a:tr>
              <a:tr h="1026695">
                <a:tc>
                  <a:txBody>
                    <a:bodyPr/>
                    <a:lstStyle/>
                    <a:p>
                      <a:r>
                        <a:rPr lang="en-US" sz="1500" b="1" dirty="0">
                          <a:latin typeface="Open Sans"/>
                        </a:rPr>
                        <a:t>Program</a:t>
                      </a:r>
                      <a:r>
                        <a:rPr lang="en-US" sz="1500" b="1" baseline="0" dirty="0">
                          <a:latin typeface="Open Sans"/>
                        </a:rPr>
                        <a:t> of Study</a:t>
                      </a:r>
                      <a:endParaRPr lang="en-US" sz="1500" b="1" dirty="0">
                        <a:latin typeface="Open Sans"/>
                      </a:endParaRPr>
                    </a:p>
                  </a:txBody>
                  <a:tcPr marL="74534" marR="74534" marT="37267" marB="37267"/>
                </a:tc>
                <a:tc>
                  <a:txBody>
                    <a:bodyPr/>
                    <a:lstStyle/>
                    <a:p>
                      <a:r>
                        <a:rPr lang="en-US" sz="1500" dirty="0">
                          <a:latin typeface="Open Sans"/>
                        </a:rPr>
                        <a:t>Terminal research degree in nursing science to conduct research to advance</a:t>
                      </a:r>
                      <a:r>
                        <a:rPr lang="en-US" sz="1500" baseline="0" dirty="0">
                          <a:latin typeface="Open Sans"/>
                        </a:rPr>
                        <a:t> the science of nursing</a:t>
                      </a:r>
                      <a:endParaRPr lang="en-US" sz="1500" dirty="0">
                        <a:latin typeface="Open Sans"/>
                      </a:endParaRPr>
                    </a:p>
                  </a:txBody>
                  <a:tcPr marL="74534" marR="74534" marT="37267" marB="37267"/>
                </a:tc>
                <a:tc>
                  <a:txBody>
                    <a:bodyPr/>
                    <a:lstStyle/>
                    <a:p>
                      <a:r>
                        <a:rPr lang="en-US" sz="1500" dirty="0">
                          <a:latin typeface="Open Sans"/>
                        </a:rPr>
                        <a:t>Terminal practice degree in nursing to improve health outcomes and translate</a:t>
                      </a:r>
                      <a:r>
                        <a:rPr lang="en-US" sz="1500" baseline="0" dirty="0">
                          <a:latin typeface="Open Sans"/>
                        </a:rPr>
                        <a:t> research into practice </a:t>
                      </a:r>
                      <a:endParaRPr lang="en-US" sz="1500" dirty="0">
                        <a:latin typeface="Open Sans"/>
                      </a:endParaRPr>
                    </a:p>
                  </a:txBody>
                  <a:tcPr marL="74534" marR="74534" marT="37267" marB="37267"/>
                </a:tc>
                <a:extLst>
                  <a:ext uri="{0D108BD9-81ED-4DB2-BD59-A6C34878D82A}">
                    <a16:rowId xmlns:a16="http://schemas.microsoft.com/office/drawing/2014/main" val="2390435753"/>
                  </a:ext>
                </a:extLst>
              </a:tr>
              <a:tr h="560978">
                <a:tc>
                  <a:txBody>
                    <a:bodyPr/>
                    <a:lstStyle/>
                    <a:p>
                      <a:r>
                        <a:rPr lang="en-US" sz="1500" b="1" dirty="0">
                          <a:latin typeface="Open Sans"/>
                        </a:rPr>
                        <a:t>Curriculum Focus </a:t>
                      </a:r>
                    </a:p>
                  </a:txBody>
                  <a:tcPr marL="74534" marR="74534" marT="37267" marB="37267"/>
                </a:tc>
                <a:tc>
                  <a:txBody>
                    <a:bodyPr/>
                    <a:lstStyle/>
                    <a:p>
                      <a:r>
                        <a:rPr lang="en-US" sz="1500" dirty="0">
                          <a:latin typeface="Open Sans"/>
                        </a:rPr>
                        <a:t>Commitment to research career</a:t>
                      </a:r>
                    </a:p>
                  </a:txBody>
                  <a:tcPr marL="74534" marR="74534" marT="37267" marB="37267"/>
                </a:tc>
                <a:tc>
                  <a:txBody>
                    <a:bodyPr/>
                    <a:lstStyle/>
                    <a:p>
                      <a:r>
                        <a:rPr lang="en-US" sz="1500" dirty="0">
                          <a:latin typeface="Open Sans"/>
                        </a:rPr>
                        <a:t>Commitment to practice career</a:t>
                      </a:r>
                    </a:p>
                  </a:txBody>
                  <a:tcPr marL="74534" marR="74534" marT="37267" marB="37267"/>
                </a:tc>
                <a:extLst>
                  <a:ext uri="{0D108BD9-81ED-4DB2-BD59-A6C34878D82A}">
                    <a16:rowId xmlns:a16="http://schemas.microsoft.com/office/drawing/2014/main" val="3420571462"/>
                  </a:ext>
                </a:extLst>
              </a:tr>
              <a:tr h="560978">
                <a:tc>
                  <a:txBody>
                    <a:bodyPr/>
                    <a:lstStyle/>
                    <a:p>
                      <a:r>
                        <a:rPr lang="en-US" sz="1500" b="1" dirty="0">
                          <a:latin typeface="Open Sans"/>
                        </a:rPr>
                        <a:t>Practice Hours</a:t>
                      </a:r>
                    </a:p>
                  </a:txBody>
                  <a:tcPr marL="74534" marR="74534" marT="37267" marB="37267"/>
                </a:tc>
                <a:tc>
                  <a:txBody>
                    <a:bodyPr/>
                    <a:lstStyle/>
                    <a:p>
                      <a:r>
                        <a:rPr lang="en-US" sz="1500" dirty="0">
                          <a:latin typeface="Open Sans"/>
                        </a:rPr>
                        <a:t>None</a:t>
                      </a:r>
                    </a:p>
                  </a:txBody>
                  <a:tcPr marL="74534" marR="74534" marT="37267" marB="37267"/>
                </a:tc>
                <a:tc>
                  <a:txBody>
                    <a:bodyPr/>
                    <a:lstStyle/>
                    <a:p>
                      <a:r>
                        <a:rPr lang="en-US" sz="1500" dirty="0">
                          <a:latin typeface="Open Sans"/>
                        </a:rPr>
                        <a:t>1,000 hours of clinically-focused learning</a:t>
                      </a:r>
                    </a:p>
                  </a:txBody>
                  <a:tcPr marL="74534" marR="74534" marT="37267" marB="37267"/>
                </a:tc>
                <a:extLst>
                  <a:ext uri="{0D108BD9-81ED-4DB2-BD59-A6C34878D82A}">
                    <a16:rowId xmlns:a16="http://schemas.microsoft.com/office/drawing/2014/main" val="120897603"/>
                  </a:ext>
                </a:extLst>
              </a:tr>
              <a:tr h="338703">
                <a:tc>
                  <a:txBody>
                    <a:bodyPr/>
                    <a:lstStyle/>
                    <a:p>
                      <a:r>
                        <a:rPr lang="en-US" sz="1500" b="1" dirty="0">
                          <a:latin typeface="Open Sans"/>
                        </a:rPr>
                        <a:t>Project </a:t>
                      </a:r>
                    </a:p>
                  </a:txBody>
                  <a:tcPr marL="74534" marR="74534" marT="37267" marB="37267"/>
                </a:tc>
                <a:tc>
                  <a:txBody>
                    <a:bodyPr/>
                    <a:lstStyle/>
                    <a:p>
                      <a:r>
                        <a:rPr lang="en-US" sz="1500" dirty="0">
                          <a:latin typeface="Open Sans"/>
                        </a:rPr>
                        <a:t>No</a:t>
                      </a:r>
                    </a:p>
                  </a:txBody>
                  <a:tcPr marL="74534" marR="74534" marT="37267" marB="37267"/>
                </a:tc>
                <a:tc>
                  <a:txBody>
                    <a:bodyPr/>
                    <a:lstStyle/>
                    <a:p>
                      <a:r>
                        <a:rPr lang="en-US" sz="1500" dirty="0">
                          <a:latin typeface="Open Sans"/>
                        </a:rPr>
                        <a:t>Yes</a:t>
                      </a:r>
                    </a:p>
                  </a:txBody>
                  <a:tcPr marL="74534" marR="74534" marT="37267" marB="37267"/>
                </a:tc>
                <a:extLst>
                  <a:ext uri="{0D108BD9-81ED-4DB2-BD59-A6C34878D82A}">
                    <a16:rowId xmlns:a16="http://schemas.microsoft.com/office/drawing/2014/main" val="1950584541"/>
                  </a:ext>
                </a:extLst>
              </a:tr>
              <a:tr h="338703">
                <a:tc>
                  <a:txBody>
                    <a:bodyPr/>
                    <a:lstStyle/>
                    <a:p>
                      <a:r>
                        <a:rPr lang="en-US" sz="1500" b="1" dirty="0">
                          <a:latin typeface="Open Sans"/>
                        </a:rPr>
                        <a:t>Dissertation</a:t>
                      </a:r>
                    </a:p>
                  </a:txBody>
                  <a:tcPr marL="74534" marR="74534" marT="37267" marB="37267"/>
                </a:tc>
                <a:tc>
                  <a:txBody>
                    <a:bodyPr/>
                    <a:lstStyle/>
                    <a:p>
                      <a:r>
                        <a:rPr lang="en-US" sz="1500" dirty="0">
                          <a:latin typeface="Open Sans"/>
                        </a:rPr>
                        <a:t>Yes</a:t>
                      </a:r>
                    </a:p>
                  </a:txBody>
                  <a:tcPr marL="74534" marR="74534" marT="37267" marB="37267"/>
                </a:tc>
                <a:tc>
                  <a:txBody>
                    <a:bodyPr/>
                    <a:lstStyle/>
                    <a:p>
                      <a:r>
                        <a:rPr lang="en-US" sz="1500" dirty="0">
                          <a:latin typeface="Open Sans"/>
                        </a:rPr>
                        <a:t>No</a:t>
                      </a:r>
                    </a:p>
                  </a:txBody>
                  <a:tcPr marL="74534" marR="74534" marT="37267" marB="37267"/>
                </a:tc>
                <a:extLst>
                  <a:ext uri="{0D108BD9-81ED-4DB2-BD59-A6C34878D82A}">
                    <a16:rowId xmlns:a16="http://schemas.microsoft.com/office/drawing/2014/main" val="2254713195"/>
                  </a:ext>
                </a:extLst>
              </a:tr>
              <a:tr h="1248969">
                <a:tc>
                  <a:txBody>
                    <a:bodyPr/>
                    <a:lstStyle/>
                    <a:p>
                      <a:r>
                        <a:rPr lang="en-US" sz="1500" b="1" dirty="0">
                          <a:latin typeface="Open Sans"/>
                        </a:rPr>
                        <a:t>Program Outcomes</a:t>
                      </a:r>
                    </a:p>
                  </a:txBody>
                  <a:tcPr marL="74534" marR="74534" marT="37267" marB="37267"/>
                </a:tc>
                <a:tc>
                  <a:txBody>
                    <a:bodyPr/>
                    <a:lstStyle/>
                    <a:p>
                      <a:r>
                        <a:rPr lang="en-US" sz="1500" dirty="0">
                          <a:latin typeface="Open Sans"/>
                        </a:rPr>
                        <a:t>Contribute</a:t>
                      </a:r>
                      <a:r>
                        <a:rPr lang="en-US" sz="1500" baseline="0" dirty="0">
                          <a:latin typeface="Open Sans"/>
                        </a:rPr>
                        <a:t> to health and healthcare improvements through the development of new knowledge and dissemination of results</a:t>
                      </a:r>
                      <a:endParaRPr lang="en-US" sz="1500" dirty="0">
                        <a:latin typeface="Open Sans"/>
                      </a:endParaRPr>
                    </a:p>
                  </a:txBody>
                  <a:tcPr marL="74534" marR="74534" marT="37267" marB="37267"/>
                </a:tc>
                <a:tc>
                  <a:txBody>
                    <a:bodyPr/>
                    <a:lstStyle/>
                    <a:p>
                      <a:r>
                        <a:rPr lang="en-US" sz="1500" dirty="0">
                          <a:latin typeface="Open Sans"/>
                        </a:rPr>
                        <a:t>Contribute</a:t>
                      </a:r>
                      <a:r>
                        <a:rPr lang="en-US" sz="1500" baseline="0" dirty="0">
                          <a:latin typeface="Open Sans"/>
                        </a:rPr>
                        <a:t> to health and healthcare improvements through advanced practice and leadership</a:t>
                      </a:r>
                      <a:endParaRPr lang="en-US" sz="1500">
                        <a:latin typeface="Open Sans"/>
                      </a:endParaRPr>
                    </a:p>
                  </a:txBody>
                  <a:tcPr marL="74534" marR="74534" marT="37267" marB="37267"/>
                </a:tc>
                <a:extLst>
                  <a:ext uri="{0D108BD9-81ED-4DB2-BD59-A6C34878D82A}">
                    <a16:rowId xmlns:a16="http://schemas.microsoft.com/office/drawing/2014/main" val="2513834797"/>
                  </a:ext>
                </a:extLst>
              </a:tr>
            </a:tbl>
          </a:graphicData>
        </a:graphic>
      </p:graphicFrame>
    </p:spTree>
    <p:extLst>
      <p:ext uri="{BB962C8B-B14F-4D97-AF65-F5344CB8AC3E}">
        <p14:creationId xmlns:p14="http://schemas.microsoft.com/office/powerpoint/2010/main" val="3851863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64189" y="1726956"/>
            <a:ext cx="8401364" cy="4025266"/>
          </a:xfrm>
        </p:spPr>
        <p:txBody>
          <a:bodyPr lIns="91440" tIns="45720" rIns="91440" bIns="45720" anchor="t"/>
          <a:lstStyle/>
          <a:p>
            <a:pPr marL="457200" indent="-457200">
              <a:lnSpc>
                <a:spcPct val="150000"/>
              </a:lnSpc>
              <a:buAutoNum type="arabicPeriod"/>
            </a:pPr>
            <a:endParaRPr lang="en-US" dirty="0">
              <a:ea typeface="Open Sans"/>
            </a:endParaRPr>
          </a:p>
          <a:p>
            <a:pPr>
              <a:buAutoNum type="arabicPeriod"/>
            </a:pPr>
            <a:endParaRPr lang="en-US">
              <a:ea typeface="Open Sans"/>
            </a:endParaRPr>
          </a:p>
        </p:txBody>
      </p:sp>
      <p:sp>
        <p:nvSpPr>
          <p:cNvPr id="3" name="Title 2"/>
          <p:cNvSpPr>
            <a:spLocks noGrp="1"/>
          </p:cNvSpPr>
          <p:nvPr>
            <p:ph type="title"/>
          </p:nvPr>
        </p:nvSpPr>
        <p:spPr/>
        <p:txBody>
          <a:bodyPr lIns="91440" tIns="45720" rIns="91440" bIns="45720" anchor="b"/>
          <a:lstStyle/>
          <a:p>
            <a:r>
              <a:rPr lang="en-US" dirty="0">
                <a:latin typeface="Open Sans"/>
              </a:rPr>
              <a:t>Specialty Tracks</a:t>
            </a:r>
          </a:p>
        </p:txBody>
      </p:sp>
      <p:pic>
        <p:nvPicPr>
          <p:cNvPr id="4" name="Picture 3" descr="A collage of images of people and medical professionals&#10;&#10;AI-generated content may be incorrect.">
            <a:extLst>
              <a:ext uri="{FF2B5EF4-FFF2-40B4-BE49-F238E27FC236}">
                <a16:creationId xmlns:a16="http://schemas.microsoft.com/office/drawing/2014/main" id="{74E342F4-228D-07EB-95FE-BBA19DBAB9EF}"/>
              </a:ext>
            </a:extLst>
          </p:cNvPr>
          <p:cNvPicPr>
            <a:picLocks noChangeAspect="1"/>
          </p:cNvPicPr>
          <p:nvPr/>
        </p:nvPicPr>
        <p:blipFill>
          <a:blip r:embed="rId2"/>
          <a:stretch>
            <a:fillRect/>
          </a:stretch>
        </p:blipFill>
        <p:spPr>
          <a:xfrm>
            <a:off x="667273" y="1614517"/>
            <a:ext cx="6061630" cy="5213858"/>
          </a:xfrm>
          <a:prstGeom prst="rect">
            <a:avLst/>
          </a:prstGeom>
          <a:ln>
            <a:solidFill>
              <a:schemeClr val="bg2"/>
            </a:solidFill>
          </a:ln>
        </p:spPr>
      </p:pic>
    </p:spTree>
    <p:extLst>
      <p:ext uri="{BB962C8B-B14F-4D97-AF65-F5344CB8AC3E}">
        <p14:creationId xmlns:p14="http://schemas.microsoft.com/office/powerpoint/2010/main" val="2382641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3C556-64FC-1A0A-1A24-78032C94077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8205243-B185-F56E-5902-524F211B25A4}"/>
              </a:ext>
            </a:extLst>
          </p:cNvPr>
          <p:cNvSpPr>
            <a:spLocks noGrp="1"/>
          </p:cNvSpPr>
          <p:nvPr>
            <p:ph type="body" sz="quarter" idx="11"/>
          </p:nvPr>
        </p:nvSpPr>
        <p:spPr>
          <a:xfrm>
            <a:off x="664189" y="1726956"/>
            <a:ext cx="8401364" cy="4025266"/>
          </a:xfrm>
        </p:spPr>
        <p:txBody>
          <a:bodyPr lIns="91440" tIns="45720" rIns="91440" bIns="45720" anchor="t"/>
          <a:lstStyle/>
          <a:p>
            <a:pPr>
              <a:lnSpc>
                <a:spcPct val="150000"/>
              </a:lnSpc>
              <a:buFont typeface="Wingdings"/>
              <a:buChar char="Ø"/>
            </a:pPr>
            <a:r>
              <a:rPr lang="en-US" dirty="0"/>
              <a:t>Not sure which specialty track is right for you? Visit our website to </a:t>
            </a:r>
            <a:r>
              <a:rPr lang="en-US" dirty="0">
                <a:hlinkClick r:id="rId2"/>
              </a:rPr>
              <a:t>explore each track</a:t>
            </a:r>
            <a:r>
              <a:rPr lang="en-US" dirty="0"/>
              <a:t>.</a:t>
            </a:r>
            <a:endParaRPr lang="en-US" dirty="0">
              <a:ea typeface="Open Sans"/>
            </a:endParaRPr>
          </a:p>
          <a:p>
            <a:pPr>
              <a:lnSpc>
                <a:spcPct val="150000"/>
              </a:lnSpc>
              <a:spcBef>
                <a:spcPts val="20"/>
              </a:spcBef>
              <a:buFont typeface="Wingdings"/>
              <a:buChar char="Ø"/>
            </a:pPr>
            <a:r>
              <a:rPr lang="en-US" dirty="0"/>
              <a:t>Interested in more than one? You’ll need to submit a separate application for each.</a:t>
            </a:r>
            <a:endParaRPr lang="en-US" dirty="0">
              <a:ea typeface="Open Sans"/>
            </a:endParaRPr>
          </a:p>
          <a:p>
            <a:pPr>
              <a:lnSpc>
                <a:spcPct val="150000"/>
              </a:lnSpc>
              <a:spcBef>
                <a:spcPts val="20"/>
              </a:spcBef>
              <a:buFont typeface="Wingdings"/>
              <a:buChar char="Ø"/>
            </a:pPr>
            <a:r>
              <a:rPr lang="en-US" dirty="0"/>
              <a:t>Still deciding? Join a </a:t>
            </a:r>
            <a:r>
              <a:rPr lang="en-US" dirty="0">
                <a:hlinkClick r:id="rId3"/>
              </a:rPr>
              <a:t>track-specific Information Session</a:t>
            </a:r>
            <a:r>
              <a:rPr lang="en-US" dirty="0"/>
              <a:t> to hear from faculty and get your questions answered.</a:t>
            </a:r>
            <a:endParaRPr lang="en-US" dirty="0">
              <a:ea typeface="Open Sans"/>
            </a:endParaRPr>
          </a:p>
          <a:p>
            <a:pPr>
              <a:buFont typeface="Wingdings"/>
              <a:buChar char="Ø"/>
            </a:pPr>
            <a:endParaRPr lang="en-US">
              <a:ea typeface="Open Sans"/>
            </a:endParaRPr>
          </a:p>
        </p:txBody>
      </p:sp>
      <p:sp>
        <p:nvSpPr>
          <p:cNvPr id="3" name="Title 2">
            <a:extLst>
              <a:ext uri="{FF2B5EF4-FFF2-40B4-BE49-F238E27FC236}">
                <a16:creationId xmlns:a16="http://schemas.microsoft.com/office/drawing/2014/main" id="{C98AC477-EAA7-D300-D2F3-8B84B913026A}"/>
              </a:ext>
            </a:extLst>
          </p:cNvPr>
          <p:cNvSpPr>
            <a:spLocks noGrp="1"/>
          </p:cNvSpPr>
          <p:nvPr>
            <p:ph type="title"/>
          </p:nvPr>
        </p:nvSpPr>
        <p:spPr/>
        <p:txBody>
          <a:bodyPr lIns="91440" tIns="45720" rIns="91440" bIns="45720" anchor="b"/>
          <a:lstStyle/>
          <a:p>
            <a:r>
              <a:rPr lang="en-US" dirty="0">
                <a:latin typeface="Open Sans"/>
              </a:rPr>
              <a:t>Which Specialty Track?</a:t>
            </a:r>
          </a:p>
        </p:txBody>
      </p:sp>
    </p:spTree>
    <p:extLst>
      <p:ext uri="{BB962C8B-B14F-4D97-AF65-F5344CB8AC3E}">
        <p14:creationId xmlns:p14="http://schemas.microsoft.com/office/powerpoint/2010/main" val="2968446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64242" y="1726851"/>
            <a:ext cx="7380788" cy="4025371"/>
          </a:xfrm>
        </p:spPr>
        <p:txBody>
          <a:bodyPr lIns="91440" tIns="45720" rIns="91440" bIns="45720" anchor="t"/>
          <a:lstStyle/>
          <a:p>
            <a:r>
              <a:rPr lang="en-US" sz="2000" dirty="0">
                <a:ea typeface="Open Sans"/>
              </a:rPr>
              <a:t>An in-process or earned bachelor’s or master’s degree in nursing from a nursing program that is accredited by a national accrediting body recognized by the US Department of Education (e.g., CCNE, NLN, ACEN). A nursing degree must be completed prior to beginning your program of study.</a:t>
            </a:r>
          </a:p>
          <a:p>
            <a:endParaRPr lang="en-US" sz="2000" dirty="0">
              <a:ea typeface="Open Sans"/>
            </a:endParaRPr>
          </a:p>
          <a:p>
            <a:endParaRPr lang="en-US" sz="2000" dirty="0">
              <a:ea typeface="Open Sans"/>
            </a:endParaRPr>
          </a:p>
          <a:p>
            <a:r>
              <a:rPr lang="en-US" sz="2000" dirty="0">
                <a:ea typeface="Open Sans"/>
              </a:rPr>
              <a:t>A minimum cumulative Grade Point Average (GPA) of 3.0, or a 3.0 GPA for the last 60 semester/90 quarter graded college/university credits</a:t>
            </a:r>
            <a:endParaRPr lang="en-US" sz="2000">
              <a:ea typeface="Open Sans"/>
            </a:endParaRPr>
          </a:p>
        </p:txBody>
      </p:sp>
      <p:sp>
        <p:nvSpPr>
          <p:cNvPr id="3" name="Title 2"/>
          <p:cNvSpPr>
            <a:spLocks noGrp="1"/>
          </p:cNvSpPr>
          <p:nvPr>
            <p:ph type="title"/>
          </p:nvPr>
        </p:nvSpPr>
        <p:spPr/>
        <p:txBody>
          <a:bodyPr lIns="91440" tIns="45720" rIns="91440" bIns="45720" anchor="b"/>
          <a:lstStyle/>
          <a:p>
            <a:r>
              <a:rPr lang="en-US" dirty="0">
                <a:latin typeface="Open Sans"/>
              </a:rPr>
              <a:t>Admissions Requirements </a:t>
            </a:r>
          </a:p>
        </p:txBody>
      </p:sp>
    </p:spTree>
    <p:extLst>
      <p:ext uri="{BB962C8B-B14F-4D97-AF65-F5344CB8AC3E}">
        <p14:creationId xmlns:p14="http://schemas.microsoft.com/office/powerpoint/2010/main" val="4094291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lIns="91440" tIns="45720" rIns="91440" bIns="45720" anchor="t"/>
          <a:lstStyle/>
          <a:p>
            <a:pPr marL="628650"/>
            <a:r>
              <a:rPr lang="en-US" sz="2000" dirty="0">
                <a:ea typeface="Open Sans"/>
              </a:rPr>
              <a:t>Completion of a graded, for-credit </a:t>
            </a:r>
            <a:r>
              <a:rPr lang="en-US" sz="2000" dirty="0">
                <a:ea typeface="Open Sans"/>
                <a:hlinkClick r:id="rId2"/>
              </a:rPr>
              <a:t>basic course in descriptive and inferential statistics (three credits/one quarter)</a:t>
            </a:r>
            <a:r>
              <a:rPr lang="en-US" sz="2000" dirty="0">
                <a:ea typeface="Open Sans"/>
              </a:rPr>
              <a:t>:</a:t>
            </a:r>
            <a:endParaRPr lang="en-US" sz="2000" b="0">
              <a:ea typeface="Open Sans"/>
            </a:endParaRPr>
          </a:p>
          <a:p>
            <a:pPr marL="1428750" lvl="2" indent="-285750"/>
            <a:r>
              <a:rPr lang="en-US" sz="2000" dirty="0">
                <a:ea typeface="Open Sans"/>
              </a:rPr>
              <a:t>Autumn 2026 start: completed between January 2021 and September 2026</a:t>
            </a:r>
            <a:endParaRPr lang="en-US" sz="2000" b="0" dirty="0">
              <a:ea typeface="Open Sans"/>
            </a:endParaRPr>
          </a:p>
          <a:p>
            <a:pPr>
              <a:buSzPct val="100000"/>
            </a:pPr>
            <a:r>
              <a:rPr lang="en-US" sz="2000" dirty="0"/>
              <a:t>Meet the </a:t>
            </a:r>
            <a:r>
              <a:rPr lang="en-US" sz="2000" dirty="0">
                <a:hlinkClick r:id="rId3"/>
              </a:rPr>
              <a:t>Essential Behaviors for DNP students</a:t>
            </a:r>
            <a:br>
              <a:rPr lang="en-US" sz="2000" dirty="0"/>
            </a:br>
            <a:endParaRPr lang="en-US" sz="2000">
              <a:ea typeface="Open Sans"/>
            </a:endParaRPr>
          </a:p>
          <a:p>
            <a:r>
              <a:rPr lang="en-US" sz="2000" dirty="0"/>
              <a:t>Active unrestricted WA State RN or compact state license </a:t>
            </a:r>
            <a:endParaRPr lang="en-US" sz="2000" dirty="0">
              <a:ea typeface="Open Sans"/>
            </a:endParaRPr>
          </a:p>
          <a:p>
            <a:pPr lvl="1"/>
            <a:r>
              <a:rPr lang="en-US" dirty="0"/>
              <a:t>Must obtain by the start of the program</a:t>
            </a:r>
            <a:endParaRPr lang="en-US">
              <a:ea typeface="Open Sans"/>
            </a:endParaRPr>
          </a:p>
          <a:p>
            <a:pPr lvl="1"/>
            <a:r>
              <a:rPr lang="en-US" dirty="0"/>
              <a:t>International students must have the license by time of application</a:t>
            </a:r>
            <a:endParaRPr lang="en-US">
              <a:ea typeface="Open Sans"/>
            </a:endParaRPr>
          </a:p>
          <a:p>
            <a:pPr lvl="1"/>
            <a:r>
              <a:rPr lang="en-US" dirty="0"/>
              <a:t>An ARNP license must also be active or unrestricted in WA State</a:t>
            </a:r>
            <a:endParaRPr lang="en-US" dirty="0">
              <a:ea typeface="Open Sans"/>
            </a:endParaRPr>
          </a:p>
        </p:txBody>
      </p:sp>
      <p:sp>
        <p:nvSpPr>
          <p:cNvPr id="3" name="Title 2"/>
          <p:cNvSpPr>
            <a:spLocks noGrp="1"/>
          </p:cNvSpPr>
          <p:nvPr>
            <p:ph type="title"/>
          </p:nvPr>
        </p:nvSpPr>
        <p:spPr/>
        <p:txBody>
          <a:bodyPr lIns="91440" tIns="45720" rIns="91440" bIns="45720" anchor="b"/>
          <a:lstStyle/>
          <a:p>
            <a:r>
              <a:rPr lang="en-US" dirty="0">
                <a:latin typeface="Open Sans"/>
                <a:ea typeface="Open Sans"/>
                <a:cs typeface="Open Sans"/>
              </a:rPr>
              <a:t>Admissions Requirements </a:t>
            </a:r>
            <a:r>
              <a:rPr lang="en-US" dirty="0">
                <a:latin typeface="Open Sans"/>
              </a:rPr>
              <a:t>(cont.)</a:t>
            </a:r>
            <a:endParaRPr lang="en-US" dirty="0"/>
          </a:p>
        </p:txBody>
      </p:sp>
    </p:spTree>
    <p:extLst>
      <p:ext uri="{BB962C8B-B14F-4D97-AF65-F5344CB8AC3E}">
        <p14:creationId xmlns:p14="http://schemas.microsoft.com/office/powerpoint/2010/main" val="3503724762"/>
      </p:ext>
    </p:extLst>
  </p:cSld>
  <p:clrMapOvr>
    <a:masterClrMapping/>
  </p:clrMapOvr>
</p:sld>
</file>

<file path=ppt/theme/theme1.xml><?xml version="1.0" encoding="utf-8"?>
<a:theme xmlns:a="http://schemas.openxmlformats.org/drawingml/2006/main" name="Office Theme">
  <a:themeElements>
    <a:clrScheme name="UW Palette 1">
      <a:dk1>
        <a:srgbClr val="4B2E83"/>
      </a:dk1>
      <a:lt1>
        <a:srgbClr val="E8E3D3"/>
      </a:lt1>
      <a:dk2>
        <a:srgbClr val="4B2E83"/>
      </a:dk2>
      <a:lt2>
        <a:srgbClr val="FFFFFF"/>
      </a:lt2>
      <a:accent1>
        <a:srgbClr val="4B2E83"/>
      </a:accent1>
      <a:accent2>
        <a:srgbClr val="E8E3D3"/>
      </a:accent2>
      <a:accent3>
        <a:srgbClr val="FFFFFF"/>
      </a:accent3>
      <a:accent4>
        <a:srgbClr val="D9D9D9"/>
      </a:accent4>
      <a:accent5>
        <a:srgbClr val="444444"/>
      </a:accent5>
      <a:accent6>
        <a:srgbClr val="85754D"/>
      </a:accent6>
      <a:hlink>
        <a:srgbClr val="4B2E83"/>
      </a:hlink>
      <a:folHlink>
        <a:srgbClr val="4B2E8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4b2e83 1">
      <a:dk1>
        <a:srgbClr val="4B2E83"/>
      </a:dk1>
      <a:lt1>
        <a:srgbClr val="E8D3A2"/>
      </a:lt1>
      <a:dk2>
        <a:srgbClr val="4B2E83"/>
      </a:dk2>
      <a:lt2>
        <a:srgbClr val="FFFFFF"/>
      </a:lt2>
      <a:accent1>
        <a:srgbClr val="4B2E83"/>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867c545-ee4f-4c17-8f89-f95a0732d4c0">
      <Terms xmlns="http://schemas.microsoft.com/office/infopath/2007/PartnerControls"/>
    </lcf76f155ced4ddcb4097134ff3c332f>
    <TaxCatchAll xmlns="ab06a5aa-8e31-4bdb-9b13-38c58a92ec8a" xsi:nil="true"/>
    <Quarter xmlns="3867c545-ee4f-4c17-8f89-f95a0732d4c0" xsi:nil="true"/>
    <Year xmlns="3867c545-ee4f-4c17-8f89-f95a0732d4c0" xsi:nil="true"/>
    <Confirmed xmlns="3867c545-ee4f-4c17-8f89-f95a0732d4c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ED2E181E3AC474D90F90850FAE722D3" ma:contentTypeVersion="26" ma:contentTypeDescription="Create a new document." ma:contentTypeScope="" ma:versionID="b5bc631d24099523a0f586f2b7862620">
  <xsd:schema xmlns:xsd="http://www.w3.org/2001/XMLSchema" xmlns:xs="http://www.w3.org/2001/XMLSchema" xmlns:p="http://schemas.microsoft.com/office/2006/metadata/properties" xmlns:ns2="3867c545-ee4f-4c17-8f89-f95a0732d4c0" xmlns:ns3="16dfbdeb-e8dc-4026-a043-49032a2ec220" xmlns:ns4="ab06a5aa-8e31-4bdb-9b13-38c58a92ec8a" targetNamespace="http://schemas.microsoft.com/office/2006/metadata/properties" ma:root="true" ma:fieldsID="df4e374806c8cfddf274bd685566d670" ns2:_="" ns3:_="" ns4:_="">
    <xsd:import namespace="3867c545-ee4f-4c17-8f89-f95a0732d4c0"/>
    <xsd:import namespace="16dfbdeb-e8dc-4026-a043-49032a2ec220"/>
    <xsd:import namespace="ab06a5aa-8e31-4bdb-9b13-38c58a92ec8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4:TaxCatchAll" minOccurs="0"/>
                <xsd:element ref="ns2:MediaServiceSearchProperties" minOccurs="0"/>
                <xsd:element ref="ns2:MediaServiceObjectDetectorVersions" minOccurs="0"/>
                <xsd:element ref="ns2:Year" minOccurs="0"/>
                <xsd:element ref="ns2:Quarter" minOccurs="0"/>
                <xsd:element ref="ns2:MediaServiceBillingMetadata" minOccurs="0"/>
                <xsd:element ref="ns2:Confirm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67c545-ee4f-4c17-8f89-f95a0732d4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20148b9-20a4-48a0-acba-ba52d68a37a3"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Year" ma:index="25" nillable="true" ma:displayName="Year" ma:format="Dropdown" ma:internalName="Year">
      <xsd:simpleType>
        <xsd:restriction base="dms:Text">
          <xsd:maxLength value="255"/>
        </xsd:restriction>
      </xsd:simpleType>
    </xsd:element>
    <xsd:element name="Quarter" ma:index="26" nillable="true" ma:displayName="Quarter" ma:format="Dropdown" ma:internalName="Quarter">
      <xsd:simpleType>
        <xsd:restriction base="dms:Choice">
          <xsd:enumeration value="Autumn"/>
          <xsd:enumeration value="Winter"/>
          <xsd:enumeration value="Spring"/>
          <xsd:enumeration value="Summer"/>
        </xsd:restriction>
      </xsd:simpleType>
    </xsd:element>
    <xsd:element name="MediaServiceBillingMetadata" ma:index="27" nillable="true" ma:displayName="MediaServiceBillingMetadata" ma:hidden="true" ma:internalName="MediaServiceBillingMetadata" ma:readOnly="true">
      <xsd:simpleType>
        <xsd:restriction base="dms:Note"/>
      </xsd:simpleType>
    </xsd:element>
    <xsd:element name="Confirmed" ma:index="28" nillable="true" ma:displayName="Confirmed" ma:format="Dropdown" ma:internalName="Confirmed">
      <xsd:simpleType>
        <xsd:restriction base="dms:Choice">
          <xsd:enumeration value="Confrimed"/>
          <xsd:enumeration value="Rebuild"/>
        </xsd:restriction>
      </xsd:simpleType>
    </xsd:element>
  </xsd:schema>
  <xsd:schema xmlns:xsd="http://www.w3.org/2001/XMLSchema" xmlns:xs="http://www.w3.org/2001/XMLSchema" xmlns:dms="http://schemas.microsoft.com/office/2006/documentManagement/types" xmlns:pc="http://schemas.microsoft.com/office/infopath/2007/PartnerControls" targetNamespace="16dfbdeb-e8dc-4026-a043-49032a2ec2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06a5aa-8e31-4bdb-9b13-38c58a92ec8a"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fd61d875-7de2-4933-84a2-e8d7884f2d45}" ma:internalName="TaxCatchAll" ma:showField="CatchAllData" ma:web="16dfbdeb-e8dc-4026-a043-49032a2ec2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61BF99-E9BF-40C9-888B-B72E60015D9C}">
  <ds:schemaRefs>
    <ds:schemaRef ds:uri="16dfbdeb-e8dc-4026-a043-49032a2ec220"/>
    <ds:schemaRef ds:uri="3867c545-ee4f-4c17-8f89-f95a0732d4c0"/>
    <ds:schemaRef ds:uri="ab06a5aa-8e31-4bdb-9b13-38c58a92ec8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608A1B7-0408-4181-8D04-BDBF466FB0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67c545-ee4f-4c17-8f89-f95a0732d4c0"/>
    <ds:schemaRef ds:uri="16dfbdeb-e8dc-4026-a043-49032a2ec220"/>
    <ds:schemaRef ds:uri="ab06a5aa-8e31-4bdb-9b13-38c58a92ec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A6BEDA-EC22-4F13-93AE-F7DD6BD11D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17</Slides>
  <Notes>0</Notes>
  <HiddenSlides>0</HiddenSlides>
  <ScaleCrop>false</ScaleCrop>
  <HeadingPairs>
    <vt:vector size="4" baseType="variant">
      <vt:variant>
        <vt:lpstr>Theme</vt:lpstr>
      </vt:variant>
      <vt:variant>
        <vt:i4>3</vt:i4>
      </vt:variant>
      <vt:variant>
        <vt:lpstr>Slide Titles</vt:lpstr>
      </vt:variant>
      <vt:variant>
        <vt:i4>17</vt:i4>
      </vt:variant>
    </vt:vector>
  </HeadingPairs>
  <TitlesOfParts>
    <vt:vector size="20" baseType="lpstr">
      <vt:lpstr>Office Theme</vt:lpstr>
      <vt:lpstr>Custom Design</vt:lpstr>
      <vt:lpstr>1_Custom Design</vt:lpstr>
      <vt:lpstr>DNP Information Session </vt:lpstr>
      <vt:lpstr>UW School of Nursing</vt:lpstr>
      <vt:lpstr>Dates and Other Important Information</vt:lpstr>
      <vt:lpstr>Making the decision </vt:lpstr>
      <vt:lpstr>PhD vs DNP </vt:lpstr>
      <vt:lpstr>Specialty Tracks</vt:lpstr>
      <vt:lpstr>Which Specialty Track?</vt:lpstr>
      <vt:lpstr>Admissions Requirements </vt:lpstr>
      <vt:lpstr>Admissions Requirements (cont.)</vt:lpstr>
      <vt:lpstr>Admissions Requirements (cont.)</vt:lpstr>
      <vt:lpstr>Application Materials </vt:lpstr>
      <vt:lpstr>Application Materials (cont.)</vt:lpstr>
      <vt:lpstr>Tuition </vt:lpstr>
      <vt:lpstr>Scholarships &amp; Financial Support </vt:lpstr>
      <vt:lpstr>Scholarships &amp; Financial Support (cont.)</vt:lpstr>
      <vt:lpstr>Scholarships &amp; Financial Support (cont.)</vt:lpstr>
      <vt:lpstr>How to apply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Alanya Cannon</dc:creator>
  <cp:revision>625</cp:revision>
  <cp:lastPrinted>2019-08-05T20:25:17Z</cp:lastPrinted>
  <dcterms:created xsi:type="dcterms:W3CDTF">2014-10-14T00:51:43Z</dcterms:created>
  <dcterms:modified xsi:type="dcterms:W3CDTF">2026-01-06T00:51:59Z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0x010100EED2E181E3AC474D90F90850FAE722D3</vt:lpwstr>
  </property>
  <property fmtid="{D5CDD505-2E9C-101B-9397-08002B2CF9AE}" pid="3" name="MediaServiceImageTags">
    <vt:lpwstr/>
  </property>
</Properties>
</file>