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31"/>
  </p:notesMasterIdLst>
  <p:sldIdLst>
    <p:sldId id="259" r:id="rId4"/>
    <p:sldId id="285" r:id="rId5"/>
    <p:sldId id="278" r:id="rId6"/>
    <p:sldId id="286" r:id="rId7"/>
    <p:sldId id="257" r:id="rId8"/>
    <p:sldId id="270" r:id="rId9"/>
    <p:sldId id="292" r:id="rId10"/>
    <p:sldId id="260" r:id="rId11"/>
    <p:sldId id="299" r:id="rId12"/>
    <p:sldId id="261" r:id="rId13"/>
    <p:sldId id="279" r:id="rId14"/>
    <p:sldId id="293" r:id="rId15"/>
    <p:sldId id="301" r:id="rId16"/>
    <p:sldId id="280" r:id="rId17"/>
    <p:sldId id="262" r:id="rId18"/>
    <p:sldId id="300" r:id="rId19"/>
    <p:sldId id="277" r:id="rId20"/>
    <p:sldId id="289" r:id="rId21"/>
    <p:sldId id="290" r:id="rId22"/>
    <p:sldId id="281" r:id="rId23"/>
    <p:sldId id="282" r:id="rId24"/>
    <p:sldId id="291" r:id="rId25"/>
    <p:sldId id="283" r:id="rId26"/>
    <p:sldId id="264" r:id="rId27"/>
    <p:sldId id="287" r:id="rId28"/>
    <p:sldId id="258" r:id="rId29"/>
    <p:sldId id="265"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E83"/>
    <a:srgbClr val="E8D3A2"/>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DF1EFD-D607-4B54-9900-0DF55D3C67EC}" v="8" dt="2024-10-07T18:35:45.3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94682"/>
  </p:normalViewPr>
  <p:slideViewPr>
    <p:cSldViewPr snapToGrid="0" snapToObjects="1" showGuides="1">
      <p:cViewPr varScale="1">
        <p:scale>
          <a:sx n="105" d="100"/>
          <a:sy n="105" d="100"/>
        </p:scale>
        <p:origin x="2130" y="96"/>
      </p:cViewPr>
      <p:guideLst>
        <p:guide orient="horz" pos="2488"/>
        <p:guide pos="47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42F8D-8468-4BCB-BF2F-BBB428B7E7FB}" type="datetimeFigureOut">
              <a:rPr lang="en-US" smtClean="0"/>
              <a:t>10/7/2024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8FC27-6A48-4471-B380-9984E6DD5469}" type="slidenum">
              <a:rPr lang="en-US" smtClean="0"/>
              <a:t>‹#›</a:t>
            </a:fld>
            <a:endParaRPr lang="en-US"/>
          </a:p>
        </p:txBody>
      </p:sp>
    </p:spTree>
    <p:extLst>
      <p:ext uri="{BB962C8B-B14F-4D97-AF65-F5344CB8AC3E}">
        <p14:creationId xmlns:p14="http://schemas.microsoft.com/office/powerpoint/2010/main" val="1488529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about</a:t>
            </a:r>
            <a:r>
              <a:rPr lang="en-US" baseline="0" dirty="0"/>
              <a:t> how we do not accept IELTS. Scores must be within the last two years.  </a:t>
            </a:r>
            <a:endParaRPr lang="en-US" dirty="0"/>
          </a:p>
        </p:txBody>
      </p:sp>
      <p:sp>
        <p:nvSpPr>
          <p:cNvPr id="4" name="Slide Number Placeholder 3"/>
          <p:cNvSpPr>
            <a:spLocks noGrp="1"/>
          </p:cNvSpPr>
          <p:nvPr>
            <p:ph type="sldNum" sz="quarter" idx="10"/>
          </p:nvPr>
        </p:nvSpPr>
        <p:spPr/>
        <p:txBody>
          <a:bodyPr/>
          <a:lstStyle/>
          <a:p>
            <a:fld id="{40B8FC27-6A48-4471-B380-9984E6DD5469}" type="slidenum">
              <a:rPr lang="en-US" smtClean="0"/>
              <a:t>6</a:t>
            </a:fld>
            <a:endParaRPr lang="en-US"/>
          </a:p>
        </p:txBody>
      </p:sp>
    </p:spTree>
    <p:extLst>
      <p:ext uri="{BB962C8B-B14F-4D97-AF65-F5344CB8AC3E}">
        <p14:creationId xmlns:p14="http://schemas.microsoft.com/office/powerpoint/2010/main" val="1529628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
        <p:nvSpPr>
          <p:cNvPr id="5" name="Title 4"/>
          <p:cNvSpPr>
            <a:spLocks noGrp="1"/>
          </p:cNvSpPr>
          <p:nvPr>
            <p:ph type="title" hasCustomPrompt="1"/>
          </p:nvPr>
        </p:nvSpPr>
        <p:spPr>
          <a:xfrm>
            <a:off x="671757" y="939146"/>
            <a:ext cx="6972300" cy="2871103"/>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7" y="365125"/>
            <a:ext cx="8184662"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65125"/>
            <a:ext cx="8064505"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71510"/>
            <a:ext cx="8184663"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nursing.uw.edu/staff"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mailto:asknursing@uw.edu"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hyperlink" Target="https://apply.grad.uw.edu/portal/gr_app"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PhD Information Session </a:t>
            </a:r>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dirty="0"/>
              <a:t>No page limit </a:t>
            </a:r>
          </a:p>
          <a:p>
            <a:endParaRPr lang="en-US" sz="2800" dirty="0"/>
          </a:p>
          <a:p>
            <a:r>
              <a:rPr lang="en-US" sz="2800" dirty="0"/>
              <a:t>You will upload this document</a:t>
            </a:r>
          </a:p>
          <a:p>
            <a:endParaRPr lang="en-US" sz="2800" dirty="0"/>
          </a:p>
          <a:p>
            <a:r>
              <a:rPr lang="en-US" sz="2800" dirty="0"/>
              <a:t>Include all significant employment for the past five years (listing most recent first). You may include employment that is over five years old if you feel it is relevant </a:t>
            </a:r>
          </a:p>
        </p:txBody>
      </p:sp>
      <p:sp>
        <p:nvSpPr>
          <p:cNvPr id="3" name="Title 2"/>
          <p:cNvSpPr>
            <a:spLocks noGrp="1"/>
          </p:cNvSpPr>
          <p:nvPr>
            <p:ph type="title"/>
          </p:nvPr>
        </p:nvSpPr>
        <p:spPr/>
        <p:txBody>
          <a:bodyPr/>
          <a:lstStyle/>
          <a:p>
            <a:r>
              <a:rPr lang="en-US" dirty="0"/>
              <a:t>Resume or Curriculum Vitae (CV) </a:t>
            </a:r>
          </a:p>
        </p:txBody>
      </p:sp>
    </p:spTree>
    <p:extLst>
      <p:ext uri="{BB962C8B-B14F-4D97-AF65-F5344CB8AC3E}">
        <p14:creationId xmlns:p14="http://schemas.microsoft.com/office/powerpoint/2010/main" val="1959918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In addition, list:</a:t>
            </a:r>
          </a:p>
          <a:p>
            <a:pPr lvl="1"/>
            <a:r>
              <a:rPr lang="en-US" sz="2200" dirty="0"/>
              <a:t>Research experience, including experiences outside of employment </a:t>
            </a:r>
          </a:p>
          <a:p>
            <a:pPr lvl="1"/>
            <a:r>
              <a:rPr lang="en-US" sz="2200" dirty="0"/>
              <a:t>All scholastic or related honors </a:t>
            </a:r>
          </a:p>
          <a:p>
            <a:pPr lvl="1"/>
            <a:r>
              <a:rPr lang="en-US" sz="2200" dirty="0"/>
              <a:t>Recent significant community activates describing leadership responsibilities </a:t>
            </a:r>
          </a:p>
          <a:p>
            <a:pPr lvl="1"/>
            <a:r>
              <a:rPr lang="en-US" sz="2200" dirty="0"/>
              <a:t>Membership in professional organizations, describing significant participation in the past five years</a:t>
            </a:r>
          </a:p>
          <a:p>
            <a:pPr lvl="1"/>
            <a:r>
              <a:rPr lang="en-US" sz="2200" dirty="0"/>
              <a:t>ALL published work; give complete references, including publishers and date of publication </a:t>
            </a:r>
          </a:p>
          <a:p>
            <a:pPr lvl="1"/>
            <a:r>
              <a:rPr lang="en-US" sz="2200" dirty="0"/>
              <a:t>Significant unpublished work</a:t>
            </a:r>
          </a:p>
        </p:txBody>
      </p:sp>
      <p:sp>
        <p:nvSpPr>
          <p:cNvPr id="3" name="Title 2"/>
          <p:cNvSpPr>
            <a:spLocks noGrp="1"/>
          </p:cNvSpPr>
          <p:nvPr>
            <p:ph type="title"/>
          </p:nvPr>
        </p:nvSpPr>
        <p:spPr/>
        <p:txBody>
          <a:bodyPr/>
          <a:lstStyle/>
          <a:p>
            <a:r>
              <a:rPr lang="en-US" dirty="0"/>
              <a:t>Resume or Curriculum Vitae (CV) Continued </a:t>
            </a:r>
          </a:p>
        </p:txBody>
      </p:sp>
    </p:spTree>
    <p:extLst>
      <p:ext uri="{BB962C8B-B14F-4D97-AF65-F5344CB8AC3E}">
        <p14:creationId xmlns:p14="http://schemas.microsoft.com/office/powerpoint/2010/main" val="301052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676A3F-B26C-AA29-A3B5-03AE844E20A5}"/>
              </a:ext>
            </a:extLst>
          </p:cNvPr>
          <p:cNvSpPr>
            <a:spLocks noGrp="1"/>
          </p:cNvSpPr>
          <p:nvPr>
            <p:ph type="body" sz="quarter" idx="11"/>
          </p:nvPr>
        </p:nvSpPr>
        <p:spPr/>
        <p:txBody>
          <a:bodyPr/>
          <a:lstStyle/>
          <a:p>
            <a:r>
              <a:rPr lang="en-US" sz="2000" dirty="0"/>
              <a:t>Check full or part-time option</a:t>
            </a:r>
          </a:p>
          <a:p>
            <a:r>
              <a:rPr lang="en-US" sz="2000" dirty="0"/>
              <a:t>Research Focus</a:t>
            </a:r>
          </a:p>
          <a:p>
            <a:r>
              <a:rPr lang="en-US" sz="2000" dirty="0"/>
              <a:t>Required Online Interview Acknowledgement</a:t>
            </a:r>
          </a:p>
          <a:p>
            <a:r>
              <a:rPr lang="en-US" sz="2000" dirty="0"/>
              <a:t>Personal Statement</a:t>
            </a:r>
          </a:p>
          <a:p>
            <a:r>
              <a:rPr lang="en-US" sz="2000" dirty="0"/>
              <a:t>PART 1: BACKGROUND AND QUALIFICATIONS</a:t>
            </a:r>
          </a:p>
          <a:p>
            <a:r>
              <a:rPr lang="en-US" sz="2000" dirty="0"/>
              <a:t>PART 2: AREA OF RESEARCH FOCUS</a:t>
            </a:r>
          </a:p>
          <a:p>
            <a:r>
              <a:rPr lang="en-US" sz="2000" dirty="0"/>
              <a:t>PART 3: SUPPORTING HEALTH EQUITY FOR MARGINALIZED COMMUNITIES</a:t>
            </a:r>
          </a:p>
          <a:p>
            <a:r>
              <a:rPr lang="en-US" sz="2000" dirty="0"/>
              <a:t>PART 4: FACULTY MENTORING</a:t>
            </a:r>
          </a:p>
          <a:p>
            <a:r>
              <a:rPr lang="en-US" sz="2000" dirty="0"/>
              <a:t>Citation page</a:t>
            </a:r>
          </a:p>
          <a:p>
            <a:endParaRPr lang="en-US" dirty="0"/>
          </a:p>
        </p:txBody>
      </p:sp>
      <p:sp>
        <p:nvSpPr>
          <p:cNvPr id="3" name="Title 2">
            <a:extLst>
              <a:ext uri="{FF2B5EF4-FFF2-40B4-BE49-F238E27FC236}">
                <a16:creationId xmlns:a16="http://schemas.microsoft.com/office/drawing/2014/main" id="{2E80AB29-458A-CDA1-608D-2D356D6922F1}"/>
              </a:ext>
            </a:extLst>
          </p:cNvPr>
          <p:cNvSpPr>
            <a:spLocks noGrp="1"/>
          </p:cNvSpPr>
          <p:nvPr>
            <p:ph type="title"/>
          </p:nvPr>
        </p:nvSpPr>
        <p:spPr/>
        <p:txBody>
          <a:bodyPr/>
          <a:lstStyle/>
          <a:p>
            <a:r>
              <a:rPr lang="en-US" dirty="0"/>
              <a:t>Application Questions</a:t>
            </a:r>
          </a:p>
        </p:txBody>
      </p:sp>
    </p:spTree>
    <p:extLst>
      <p:ext uri="{BB962C8B-B14F-4D97-AF65-F5344CB8AC3E}">
        <p14:creationId xmlns:p14="http://schemas.microsoft.com/office/powerpoint/2010/main" val="2614854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9EC0C9-97D0-CA1C-B385-A42FC285EEDF}"/>
              </a:ext>
            </a:extLst>
          </p:cNvPr>
          <p:cNvSpPr>
            <a:spLocks noGrp="1"/>
          </p:cNvSpPr>
          <p:nvPr>
            <p:ph type="body" sz="quarter" idx="11"/>
          </p:nvPr>
        </p:nvSpPr>
        <p:spPr/>
        <p:txBody>
          <a:bodyPr/>
          <a:lstStyle/>
          <a:p>
            <a:r>
              <a:rPr lang="en-US" sz="1800" dirty="0"/>
              <a:t>Compose and save your admissions essay responses as a word document </a:t>
            </a:r>
          </a:p>
          <a:p>
            <a:r>
              <a:rPr lang="en-US" sz="1800" dirty="0"/>
              <a:t>Copy and paste into the text box</a:t>
            </a:r>
          </a:p>
          <a:p>
            <a:r>
              <a:rPr lang="en-US" sz="1800" b="1" i="0" baseline="0" dirty="0"/>
              <a:t>All essays should be solely your work without any outside help</a:t>
            </a:r>
            <a:endParaRPr lang="en-US" sz="1800" dirty="0"/>
          </a:p>
          <a:p>
            <a:pPr lvl="1"/>
            <a:r>
              <a:rPr lang="en-US" sz="1600" b="1" i="0" baseline="0" dirty="0"/>
              <a:t>Artificial Intelligence (AI)</a:t>
            </a:r>
            <a:endParaRPr lang="en-US" sz="1600" dirty="0"/>
          </a:p>
          <a:p>
            <a:pPr lvl="1"/>
            <a:r>
              <a:rPr lang="en-US" sz="1600" b="1" i="0" baseline="0" dirty="0"/>
              <a:t>Editors</a:t>
            </a:r>
            <a:endParaRPr lang="en-US" sz="1600" dirty="0"/>
          </a:p>
          <a:p>
            <a:pPr lvl="1"/>
            <a:r>
              <a:rPr lang="en-US" sz="1600" b="1" i="0" baseline="0" dirty="0"/>
              <a:t>Writing coaches</a:t>
            </a:r>
            <a:endParaRPr lang="en-US" sz="1600" dirty="0"/>
          </a:p>
          <a:p>
            <a:pPr lvl="1"/>
            <a:r>
              <a:rPr lang="en-US" sz="1600" b="1" i="0" baseline="0" dirty="0"/>
              <a:t>Friends</a:t>
            </a:r>
            <a:endParaRPr lang="en-US" sz="1600" dirty="0"/>
          </a:p>
          <a:p>
            <a:pPr lvl="1"/>
            <a:r>
              <a:rPr lang="en-US" sz="1600" b="1" i="0" baseline="0" dirty="0"/>
              <a:t>Family</a:t>
            </a:r>
            <a:endParaRPr lang="en-US" sz="1600" dirty="0"/>
          </a:p>
          <a:p>
            <a:pPr lvl="1"/>
            <a:r>
              <a:rPr lang="en-US" sz="1600" b="1" i="0" baseline="0" dirty="0"/>
              <a:t>"Outside help" includes editing or suggested content changes made by someone other than yourself</a:t>
            </a:r>
            <a:endParaRPr lang="en-US" sz="1600" dirty="0"/>
          </a:p>
          <a:p>
            <a:pPr lvl="0"/>
            <a:r>
              <a:rPr lang="en-US" sz="1800" b="1" i="0" baseline="0" dirty="0"/>
              <a:t>You may ask someone to proofread for spelling or grammar errors.</a:t>
            </a:r>
            <a:endParaRPr lang="en-US" sz="1800" dirty="0"/>
          </a:p>
          <a:p>
            <a:pPr lvl="0"/>
            <a:r>
              <a:rPr lang="en-US" sz="1800" b="1" i="0" baseline="0" dirty="0"/>
              <a:t>Format/style is your choice-be consistent</a:t>
            </a:r>
            <a:endParaRPr lang="en-US" sz="1800" dirty="0"/>
          </a:p>
          <a:p>
            <a:endParaRPr lang="en-US" dirty="0"/>
          </a:p>
        </p:txBody>
      </p:sp>
      <p:sp>
        <p:nvSpPr>
          <p:cNvPr id="3" name="Title 2">
            <a:extLst>
              <a:ext uri="{FF2B5EF4-FFF2-40B4-BE49-F238E27FC236}">
                <a16:creationId xmlns:a16="http://schemas.microsoft.com/office/drawing/2014/main" id="{2A277F43-F267-001A-38A6-157C12549BEA}"/>
              </a:ext>
            </a:extLst>
          </p:cNvPr>
          <p:cNvSpPr>
            <a:spLocks noGrp="1"/>
          </p:cNvSpPr>
          <p:nvPr>
            <p:ph type="title"/>
          </p:nvPr>
        </p:nvSpPr>
        <p:spPr/>
        <p:txBody>
          <a:bodyPr/>
          <a:lstStyle/>
          <a:p>
            <a:r>
              <a:rPr lang="en-US" dirty="0"/>
              <a:t>Application Questions: Overview</a:t>
            </a:r>
          </a:p>
        </p:txBody>
      </p:sp>
    </p:spTree>
    <p:extLst>
      <p:ext uri="{BB962C8B-B14F-4D97-AF65-F5344CB8AC3E}">
        <p14:creationId xmlns:p14="http://schemas.microsoft.com/office/powerpoint/2010/main" val="607926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Each part should be no longer than 600 words, except the Personal Statement which is no more than 500 words</a:t>
            </a:r>
          </a:p>
          <a:p>
            <a:endParaRPr lang="en-US" dirty="0"/>
          </a:p>
          <a:p>
            <a:r>
              <a:rPr lang="en-US" dirty="0"/>
              <a:t>The essay will be evaluated based on:</a:t>
            </a:r>
          </a:p>
          <a:p>
            <a:pPr lvl="1"/>
            <a:r>
              <a:rPr lang="en-US" dirty="0"/>
              <a:t>Your writing skills</a:t>
            </a:r>
          </a:p>
          <a:p>
            <a:pPr lvl="1"/>
            <a:r>
              <a:rPr lang="en-US" dirty="0"/>
              <a:t>Clarity of thoughts</a:t>
            </a:r>
          </a:p>
          <a:p>
            <a:pPr lvl="1"/>
            <a:r>
              <a:rPr lang="en-US" dirty="0"/>
              <a:t>The content and completeness of your responses to the questions </a:t>
            </a:r>
          </a:p>
          <a:p>
            <a:pPr lvl="1"/>
            <a:r>
              <a:rPr lang="en-US" dirty="0"/>
              <a:t>The importance of your learning to conduct research</a:t>
            </a:r>
          </a:p>
          <a:p>
            <a:pPr marL="457200" lvl="1" indent="0">
              <a:buNone/>
            </a:pPr>
            <a:endParaRPr lang="en-US" dirty="0"/>
          </a:p>
        </p:txBody>
      </p:sp>
      <p:sp>
        <p:nvSpPr>
          <p:cNvPr id="3" name="Title 2"/>
          <p:cNvSpPr>
            <a:spLocks noGrp="1"/>
          </p:cNvSpPr>
          <p:nvPr>
            <p:ph type="title"/>
          </p:nvPr>
        </p:nvSpPr>
        <p:spPr/>
        <p:txBody>
          <a:bodyPr/>
          <a:lstStyle/>
          <a:p>
            <a:r>
              <a:rPr lang="en-US" dirty="0"/>
              <a:t>Application Questions: Overview continued</a:t>
            </a:r>
          </a:p>
        </p:txBody>
      </p:sp>
    </p:spTree>
    <p:extLst>
      <p:ext uri="{BB962C8B-B14F-4D97-AF65-F5344CB8AC3E}">
        <p14:creationId xmlns:p14="http://schemas.microsoft.com/office/powerpoint/2010/main" val="3572694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u="sng" dirty="0"/>
              <a:t>Briefly</a:t>
            </a:r>
            <a:r>
              <a:rPr lang="en-US" sz="2800" dirty="0"/>
              <a:t> indicate, in one to two sentences, the specific research focus in which you are interested</a:t>
            </a:r>
          </a:p>
          <a:p>
            <a:r>
              <a:rPr lang="en-US" sz="2800" dirty="0"/>
              <a:t>Answers will be written in the text box provided (or cut and paste)</a:t>
            </a:r>
          </a:p>
          <a:p>
            <a:r>
              <a:rPr lang="en-US" sz="2800" dirty="0"/>
              <a:t>This information is utilized to help match you with faculty and ongoing research </a:t>
            </a:r>
          </a:p>
        </p:txBody>
      </p:sp>
      <p:sp>
        <p:nvSpPr>
          <p:cNvPr id="3" name="Title 2"/>
          <p:cNvSpPr>
            <a:spLocks noGrp="1"/>
          </p:cNvSpPr>
          <p:nvPr>
            <p:ph type="title"/>
          </p:nvPr>
        </p:nvSpPr>
        <p:spPr/>
        <p:txBody>
          <a:bodyPr/>
          <a:lstStyle/>
          <a:p>
            <a:r>
              <a:rPr lang="en-US" dirty="0"/>
              <a:t>Research Focus</a:t>
            </a:r>
          </a:p>
        </p:txBody>
      </p:sp>
    </p:spTree>
    <p:extLst>
      <p:ext uri="{BB962C8B-B14F-4D97-AF65-F5344CB8AC3E}">
        <p14:creationId xmlns:p14="http://schemas.microsoft.com/office/powerpoint/2010/main" val="1649084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437E41-8E96-A067-6DEF-75768BA48E55}"/>
              </a:ext>
            </a:extLst>
          </p:cNvPr>
          <p:cNvSpPr>
            <a:spLocks noGrp="1"/>
          </p:cNvSpPr>
          <p:nvPr>
            <p:ph type="body" sz="quarter" idx="11"/>
          </p:nvPr>
        </p:nvSpPr>
        <p:spPr/>
        <p:txBody>
          <a:bodyPr/>
          <a:lstStyle/>
          <a:p>
            <a:r>
              <a:rPr lang="en-US" dirty="0"/>
              <a:t>After an initial round of reviews, some applicants will be invited to complete an online live interview. </a:t>
            </a:r>
          </a:p>
          <a:p>
            <a:pPr lvl="1"/>
            <a:r>
              <a:rPr lang="en-US" dirty="0"/>
              <a:t>Interviews will take place in January</a:t>
            </a:r>
          </a:p>
          <a:p>
            <a:pPr lvl="1"/>
            <a:r>
              <a:rPr lang="en-US" dirty="0"/>
              <a:t>You will need access to a computer, tablet, or mobile device with a working camera and microphone, as well as a reliable internet connection</a:t>
            </a:r>
          </a:p>
          <a:p>
            <a:r>
              <a:rPr lang="en-US" dirty="0"/>
              <a:t>Acknowledge that you have read and understand the interview requirements by signing in the box provided</a:t>
            </a:r>
          </a:p>
        </p:txBody>
      </p:sp>
      <p:sp>
        <p:nvSpPr>
          <p:cNvPr id="3" name="Title 2">
            <a:extLst>
              <a:ext uri="{FF2B5EF4-FFF2-40B4-BE49-F238E27FC236}">
                <a16:creationId xmlns:a16="http://schemas.microsoft.com/office/drawing/2014/main" id="{F647F5E0-444C-0832-FE46-72C60F7A4981}"/>
              </a:ext>
            </a:extLst>
          </p:cNvPr>
          <p:cNvSpPr>
            <a:spLocks noGrp="1"/>
          </p:cNvSpPr>
          <p:nvPr>
            <p:ph type="title"/>
          </p:nvPr>
        </p:nvSpPr>
        <p:spPr/>
        <p:txBody>
          <a:bodyPr/>
          <a:lstStyle/>
          <a:p>
            <a:r>
              <a:rPr lang="en-US" dirty="0"/>
              <a:t>Required Online Interview Acknowledgement</a:t>
            </a:r>
          </a:p>
        </p:txBody>
      </p:sp>
    </p:spTree>
    <p:extLst>
      <p:ext uri="{BB962C8B-B14F-4D97-AF65-F5344CB8AC3E}">
        <p14:creationId xmlns:p14="http://schemas.microsoft.com/office/powerpoint/2010/main" val="2459685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Reserve a minimum of 20 minutes to complete the entire interview</a:t>
            </a:r>
          </a:p>
          <a:p>
            <a:endParaRPr lang="en-US" dirty="0"/>
          </a:p>
          <a:p>
            <a:r>
              <a:rPr lang="en-US" dirty="0"/>
              <a:t>This will be a virtual/zoom interview with faculty</a:t>
            </a:r>
          </a:p>
          <a:p>
            <a:endParaRPr lang="en-US" dirty="0"/>
          </a:p>
          <a:p>
            <a:r>
              <a:rPr lang="en-US" dirty="0"/>
              <a:t>You will be contacted about scheduling a time for the interview after the application deadline</a:t>
            </a:r>
          </a:p>
        </p:txBody>
      </p:sp>
      <p:sp>
        <p:nvSpPr>
          <p:cNvPr id="3" name="Title 2"/>
          <p:cNvSpPr>
            <a:spLocks noGrp="1"/>
          </p:cNvSpPr>
          <p:nvPr>
            <p:ph type="title"/>
          </p:nvPr>
        </p:nvSpPr>
        <p:spPr/>
        <p:txBody>
          <a:bodyPr/>
          <a:lstStyle/>
          <a:p>
            <a:r>
              <a:rPr lang="en-US" dirty="0"/>
              <a:t>Interview </a:t>
            </a:r>
          </a:p>
        </p:txBody>
      </p:sp>
    </p:spTree>
    <p:extLst>
      <p:ext uri="{BB962C8B-B14F-4D97-AF65-F5344CB8AC3E}">
        <p14:creationId xmlns:p14="http://schemas.microsoft.com/office/powerpoint/2010/main" val="3825359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726D83-D5D0-CE35-2F66-CC3581285D0B}"/>
              </a:ext>
            </a:extLst>
          </p:cNvPr>
          <p:cNvSpPr>
            <a:spLocks noGrp="1"/>
          </p:cNvSpPr>
          <p:nvPr>
            <p:ph type="body" sz="quarter" idx="11"/>
          </p:nvPr>
        </p:nvSpPr>
        <p:spPr>
          <a:xfrm>
            <a:off x="659305" y="1736725"/>
            <a:ext cx="8076956" cy="4177514"/>
          </a:xfrm>
        </p:spPr>
        <p:txBody>
          <a:bodyPr/>
          <a:lstStyle/>
          <a:p>
            <a:r>
              <a:rPr lang="en-US" dirty="0"/>
              <a:t>No more than 500 words</a:t>
            </a:r>
          </a:p>
          <a:p>
            <a:pPr lvl="1"/>
            <a:r>
              <a:rPr lang="en-US" dirty="0"/>
              <a:t>Use the text box provided</a:t>
            </a:r>
            <a:br>
              <a:rPr lang="en-US" dirty="0"/>
            </a:br>
            <a:endParaRPr lang="en-US" dirty="0"/>
          </a:p>
          <a:p>
            <a:r>
              <a:rPr lang="en-US" dirty="0"/>
              <a:t>Discuss how you will contribute to the community of scholars at the UW</a:t>
            </a:r>
            <a:br>
              <a:rPr lang="en-US" dirty="0"/>
            </a:br>
            <a:endParaRPr lang="en-US" dirty="0"/>
          </a:p>
          <a:p>
            <a:r>
              <a:rPr lang="en-US" dirty="0"/>
              <a:t>Describe how you would help create a campus environment that promotes diversity, equity and inclusion (DEI)</a:t>
            </a:r>
          </a:p>
          <a:p>
            <a:pPr lvl="1"/>
            <a:r>
              <a:rPr lang="en-US" dirty="0"/>
              <a:t>See our website for more information on the UW School of Nursing’s DEI efforts</a:t>
            </a:r>
          </a:p>
        </p:txBody>
      </p:sp>
      <p:sp>
        <p:nvSpPr>
          <p:cNvPr id="3" name="Title 2">
            <a:extLst>
              <a:ext uri="{FF2B5EF4-FFF2-40B4-BE49-F238E27FC236}">
                <a16:creationId xmlns:a16="http://schemas.microsoft.com/office/drawing/2014/main" id="{25A5B41F-6877-4E8B-597E-4BD5664AB9B6}"/>
              </a:ext>
            </a:extLst>
          </p:cNvPr>
          <p:cNvSpPr>
            <a:spLocks noGrp="1"/>
          </p:cNvSpPr>
          <p:nvPr>
            <p:ph type="title"/>
          </p:nvPr>
        </p:nvSpPr>
        <p:spPr/>
        <p:txBody>
          <a:bodyPr/>
          <a:lstStyle/>
          <a:p>
            <a:r>
              <a:rPr lang="en-US" dirty="0"/>
              <a:t>Personal Statement</a:t>
            </a:r>
          </a:p>
        </p:txBody>
      </p:sp>
    </p:spTree>
    <p:extLst>
      <p:ext uri="{BB962C8B-B14F-4D97-AF65-F5344CB8AC3E}">
        <p14:creationId xmlns:p14="http://schemas.microsoft.com/office/powerpoint/2010/main" val="1555380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2DC099-A1A2-517C-7377-C53076C429E6}"/>
              </a:ext>
            </a:extLst>
          </p:cNvPr>
          <p:cNvSpPr>
            <a:spLocks noGrp="1"/>
          </p:cNvSpPr>
          <p:nvPr>
            <p:ph type="body" sz="quarter" idx="11"/>
          </p:nvPr>
        </p:nvSpPr>
        <p:spPr/>
        <p:txBody>
          <a:bodyPr/>
          <a:lstStyle/>
          <a:p>
            <a:r>
              <a:rPr lang="en-US" sz="2000" dirty="0"/>
              <a:t>Topics to talk about in your personal statement</a:t>
            </a:r>
          </a:p>
          <a:p>
            <a:pPr lvl="1"/>
            <a:r>
              <a:rPr lang="en-US" sz="1600" dirty="0"/>
              <a:t>Transcripts, CV, and/or admission questions do not adequately reflect your readiness for doctoral student </a:t>
            </a:r>
          </a:p>
          <a:p>
            <a:pPr lvl="1"/>
            <a:r>
              <a:rPr lang="en-US" sz="1600" dirty="0"/>
              <a:t>Instances where you achieved academic merit despite significant obstacles in pursuit of higher education</a:t>
            </a:r>
          </a:p>
          <a:p>
            <a:pPr lvl="1"/>
            <a:r>
              <a:rPr lang="en-US" sz="1600" dirty="0"/>
              <a:t>You are first generation in your family to attend graduate school</a:t>
            </a:r>
          </a:p>
          <a:p>
            <a:pPr lvl="1"/>
            <a:r>
              <a:rPr lang="en-US" sz="1600" dirty="0"/>
              <a:t>Your academic participation, scholarship, and research explore and support cultural diversity</a:t>
            </a:r>
          </a:p>
          <a:p>
            <a:pPr lvl="1"/>
            <a:r>
              <a:rPr lang="en-US" sz="1600" dirty="0"/>
              <a:t>Your approaches to nursing and scientific discovery move beyond traditional approaches thus likely to broaden the perspectives of the scholarly community you will join</a:t>
            </a:r>
          </a:p>
          <a:p>
            <a:pPr lvl="1"/>
            <a:r>
              <a:rPr lang="en-US" sz="1600" dirty="0"/>
              <a:t>Other unique experiences or perspectives you may bring to the cohort</a:t>
            </a:r>
          </a:p>
        </p:txBody>
      </p:sp>
      <p:sp>
        <p:nvSpPr>
          <p:cNvPr id="3" name="Title 2">
            <a:extLst>
              <a:ext uri="{FF2B5EF4-FFF2-40B4-BE49-F238E27FC236}">
                <a16:creationId xmlns:a16="http://schemas.microsoft.com/office/drawing/2014/main" id="{2F6CFB2A-7298-9BD7-C8AD-4AB022BDD8E3}"/>
              </a:ext>
            </a:extLst>
          </p:cNvPr>
          <p:cNvSpPr>
            <a:spLocks noGrp="1"/>
          </p:cNvSpPr>
          <p:nvPr>
            <p:ph type="title"/>
          </p:nvPr>
        </p:nvSpPr>
        <p:spPr/>
        <p:txBody>
          <a:bodyPr/>
          <a:lstStyle/>
          <a:p>
            <a:r>
              <a:rPr lang="en-US" dirty="0"/>
              <a:t>Personal Statement continued</a:t>
            </a:r>
          </a:p>
        </p:txBody>
      </p:sp>
    </p:spTree>
    <p:extLst>
      <p:ext uri="{BB962C8B-B14F-4D97-AF65-F5344CB8AC3E}">
        <p14:creationId xmlns:p14="http://schemas.microsoft.com/office/powerpoint/2010/main" val="3054715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2025 PhD application deadline: December 1, 2024, by 11:59 pm (PST)</a:t>
            </a:r>
          </a:p>
          <a:p>
            <a:endParaRPr lang="en-US" dirty="0"/>
          </a:p>
          <a:p>
            <a:r>
              <a:rPr lang="en-US" dirty="0"/>
              <a:t>No GRE required</a:t>
            </a:r>
          </a:p>
          <a:p>
            <a:endParaRPr lang="en-US" dirty="0"/>
          </a:p>
          <a:p>
            <a:r>
              <a:rPr lang="en-US" dirty="0"/>
              <a:t>Offer notifications usually go out by the end of February and no later then April 15 of the academic year you are applying to</a:t>
            </a:r>
          </a:p>
          <a:p>
            <a:pPr marL="0" indent="0">
              <a:buNone/>
            </a:pPr>
            <a:endParaRPr lang="en-US" dirty="0"/>
          </a:p>
        </p:txBody>
      </p:sp>
      <p:sp>
        <p:nvSpPr>
          <p:cNvPr id="3" name="Title 2"/>
          <p:cNvSpPr>
            <a:spLocks noGrp="1"/>
          </p:cNvSpPr>
          <p:nvPr>
            <p:ph type="title"/>
          </p:nvPr>
        </p:nvSpPr>
        <p:spPr/>
        <p:txBody>
          <a:bodyPr/>
          <a:lstStyle/>
          <a:p>
            <a:r>
              <a:rPr lang="en-US" dirty="0"/>
              <a:t>Dates and Other Important Information</a:t>
            </a:r>
          </a:p>
        </p:txBody>
      </p:sp>
    </p:spTree>
    <p:extLst>
      <p:ext uri="{BB962C8B-B14F-4D97-AF65-F5344CB8AC3E}">
        <p14:creationId xmlns:p14="http://schemas.microsoft.com/office/powerpoint/2010/main" val="2855476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Part I: Background and Qualifications </a:t>
            </a:r>
          </a:p>
          <a:p>
            <a:pPr lvl="1"/>
            <a:r>
              <a:rPr lang="en-US" dirty="0"/>
              <a:t>Descried previous education and other significant experiences that have contributed to your professional development and your interest in pursuing a research doctorate </a:t>
            </a:r>
          </a:p>
          <a:p>
            <a:pPr lvl="1"/>
            <a:r>
              <a:rPr lang="en-US" dirty="0"/>
              <a:t>Specify outcome you wish to gain from doctoral study and how doctoral study at UW will facilitate your career goals</a:t>
            </a:r>
          </a:p>
          <a:p>
            <a:pPr lvl="1"/>
            <a:r>
              <a:rPr lang="en-US" dirty="0"/>
              <a:t>Provide a balanced assessment of your personal characteristics that will contribute to successful completion of the doctoral degree </a:t>
            </a:r>
          </a:p>
          <a:p>
            <a:pPr lvl="1"/>
            <a:r>
              <a:rPr lang="en-US" dirty="0"/>
              <a:t>Describe issues you anticipate in transitioning to doctoral study and your planned approach to addressing these issues</a:t>
            </a:r>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184709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dirty="0"/>
              <a:t>Part II: Area of Research Focus </a:t>
            </a:r>
          </a:p>
          <a:p>
            <a:pPr lvl="1"/>
            <a:r>
              <a:rPr lang="en-US" sz="2400" dirty="0"/>
              <a:t>Describe your area of research interest </a:t>
            </a:r>
          </a:p>
          <a:p>
            <a:pPr lvl="1"/>
            <a:r>
              <a:rPr lang="en-US" sz="2400" dirty="0"/>
              <a:t>Describe the significance of your research area of interest to a) health and healthcare in general, and b) in relation to established national or global research priorities (for example World Health Organization or National Institute of Nursing Research) </a:t>
            </a:r>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1838785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370329-E810-0B38-78FB-8058BF17F48D}"/>
              </a:ext>
            </a:extLst>
          </p:cNvPr>
          <p:cNvSpPr>
            <a:spLocks noGrp="1"/>
          </p:cNvSpPr>
          <p:nvPr>
            <p:ph type="body" sz="quarter" idx="11"/>
          </p:nvPr>
        </p:nvSpPr>
        <p:spPr/>
        <p:txBody>
          <a:bodyPr/>
          <a:lstStyle/>
          <a:p>
            <a:r>
              <a:rPr lang="en-US" dirty="0"/>
              <a:t>Part III: Diversity, Equity &amp; Inclusion and Antiracism</a:t>
            </a:r>
          </a:p>
          <a:p>
            <a:pPr lvl="1"/>
            <a:r>
              <a:rPr lang="en-US" sz="1800" dirty="0"/>
              <a:t>The UW and SON are committed to diversity, equity and inclusion and anti-racism in all its curricula and research endeavors</a:t>
            </a:r>
          </a:p>
          <a:p>
            <a:pPr lvl="1"/>
            <a:r>
              <a:rPr lang="en-US" sz="1800" dirty="0"/>
              <a:t>Describe the significance of your area of research to these areas </a:t>
            </a:r>
          </a:p>
          <a:p>
            <a:pPr lvl="1"/>
            <a:r>
              <a:rPr lang="en-US" sz="1800" dirty="0"/>
              <a:t>Limit yourself to a few paragraphs but be as explicit as possible</a:t>
            </a:r>
          </a:p>
          <a:p>
            <a:pPr lvl="1"/>
            <a:endParaRPr lang="en-US" sz="1600" dirty="0"/>
          </a:p>
        </p:txBody>
      </p:sp>
      <p:sp>
        <p:nvSpPr>
          <p:cNvPr id="3" name="Title 2">
            <a:extLst>
              <a:ext uri="{FF2B5EF4-FFF2-40B4-BE49-F238E27FC236}">
                <a16:creationId xmlns:a16="http://schemas.microsoft.com/office/drawing/2014/main" id="{7947C16F-FE4A-012E-2492-C4E1DDAE8F8B}"/>
              </a:ext>
            </a:extLst>
          </p:cNvPr>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4109959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Part IV: Faculty Mentoring </a:t>
            </a:r>
          </a:p>
          <a:p>
            <a:pPr lvl="1"/>
            <a:r>
              <a:rPr lang="en-US" dirty="0"/>
              <a:t>To complete this section of the essay you will first need to utilize the faculty search </a:t>
            </a:r>
            <a:r>
              <a:rPr lang="en-US" dirty="0">
                <a:hlinkClick r:id="rId2"/>
              </a:rPr>
              <a:t>tool</a:t>
            </a:r>
            <a:r>
              <a:rPr lang="en-US" dirty="0"/>
              <a:t> </a:t>
            </a:r>
          </a:p>
          <a:p>
            <a:pPr lvl="1"/>
            <a:r>
              <a:rPr lang="en-US" dirty="0"/>
              <a:t>Research the faculty bios which include their recent publications which is information that can be useful when considering who may be a mentor </a:t>
            </a:r>
          </a:p>
          <a:p>
            <a:pPr lvl="1"/>
            <a:r>
              <a:rPr lang="en-US" dirty="0"/>
              <a:t>After identifying 2-3 potential mentors it is highly recommended that you reach out to the faculty members regarding your research interests to determine if they are a possible mentoring match. If it is not a good fit they can offer recommendations for other faculty members who may be a better fit</a:t>
            </a:r>
          </a:p>
        </p:txBody>
      </p:sp>
      <p:sp>
        <p:nvSpPr>
          <p:cNvPr id="3" name="Title 2"/>
          <p:cNvSpPr>
            <a:spLocks noGrp="1"/>
          </p:cNvSpPr>
          <p:nvPr>
            <p:ph type="title"/>
          </p:nvPr>
        </p:nvSpPr>
        <p:spPr/>
        <p:txBody>
          <a:bodyPr/>
          <a:lstStyle/>
          <a:p>
            <a:r>
              <a:rPr lang="en-US" dirty="0"/>
              <a:t>Statement of Goals and Research Interests</a:t>
            </a:r>
          </a:p>
        </p:txBody>
      </p:sp>
    </p:spTree>
    <p:extLst>
      <p:ext uri="{BB962C8B-B14F-4D97-AF65-F5344CB8AC3E}">
        <p14:creationId xmlns:p14="http://schemas.microsoft.com/office/powerpoint/2010/main" val="2946173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Three letters of recommendation are required</a:t>
            </a:r>
          </a:p>
          <a:p>
            <a:pPr lvl="1"/>
            <a:r>
              <a:rPr lang="en-US" dirty="0"/>
              <a:t>An academic recommendation (in some instances, this recommendation may come from a prior degree earned more than five years ago; this is acceptable as long as the individual can speak to your present research and leadership potential)</a:t>
            </a:r>
          </a:p>
          <a:p>
            <a:pPr lvl="1"/>
            <a:r>
              <a:rPr lang="en-US" dirty="0"/>
              <a:t>A recommendation from a work or research supervisor</a:t>
            </a:r>
          </a:p>
          <a:p>
            <a:pPr lvl="1"/>
            <a:r>
              <a:rPr lang="en-US" dirty="0"/>
              <a:t>Either an academic or professional recommendation</a:t>
            </a:r>
            <a:br>
              <a:rPr lang="en-US" dirty="0"/>
            </a:br>
            <a:endParaRPr lang="en-US" dirty="0"/>
          </a:p>
          <a:p>
            <a:r>
              <a:rPr lang="en-US" dirty="0"/>
              <a:t>Must be current references (within five years of application) </a:t>
            </a:r>
          </a:p>
          <a:p>
            <a:endParaRPr lang="en-US" dirty="0"/>
          </a:p>
        </p:txBody>
      </p:sp>
      <p:sp>
        <p:nvSpPr>
          <p:cNvPr id="3" name="Title 2"/>
          <p:cNvSpPr>
            <a:spLocks noGrp="1"/>
          </p:cNvSpPr>
          <p:nvPr>
            <p:ph type="title"/>
          </p:nvPr>
        </p:nvSpPr>
        <p:spPr>
          <a:xfrm>
            <a:off x="671756" y="371511"/>
            <a:ext cx="8472244" cy="991998"/>
          </a:xfrm>
        </p:spPr>
        <p:txBody>
          <a:bodyPr/>
          <a:lstStyle/>
          <a:p>
            <a:r>
              <a:rPr lang="en-US" dirty="0"/>
              <a:t>Letter of Recommendation</a:t>
            </a:r>
          </a:p>
        </p:txBody>
      </p:sp>
    </p:spTree>
    <p:extLst>
      <p:ext uri="{BB962C8B-B14F-4D97-AF65-F5344CB8AC3E}">
        <p14:creationId xmlns:p14="http://schemas.microsoft.com/office/powerpoint/2010/main" val="1534483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73614F-8C5D-2EB1-E8D1-BDAF0819A425}"/>
              </a:ext>
            </a:extLst>
          </p:cNvPr>
          <p:cNvSpPr>
            <a:spLocks noGrp="1"/>
          </p:cNvSpPr>
          <p:nvPr>
            <p:ph type="body" sz="quarter" idx="11"/>
          </p:nvPr>
        </p:nvSpPr>
        <p:spPr/>
        <p:txBody>
          <a:bodyPr/>
          <a:lstStyle/>
          <a:p>
            <a:r>
              <a:rPr lang="en-US" dirty="0"/>
              <a:t>Pro Tip: Meet with the individuals who are writing your letters of recommendation </a:t>
            </a:r>
            <a:br>
              <a:rPr lang="en-US" dirty="0"/>
            </a:br>
            <a:endParaRPr lang="en-US" dirty="0"/>
          </a:p>
          <a:p>
            <a:r>
              <a:rPr lang="en-US" dirty="0"/>
              <a:t>Talk about your goals, what program you are applying to, and what you want your letter or recommendation to reflect</a:t>
            </a:r>
          </a:p>
          <a:p>
            <a:endParaRPr lang="en-US" dirty="0"/>
          </a:p>
          <a:p>
            <a:r>
              <a:rPr lang="en-US" dirty="0"/>
              <a:t>Individuals will be sent an email to fill out the form, tell them that it may go to their junk/spam inbox</a:t>
            </a:r>
          </a:p>
          <a:p>
            <a:endParaRPr lang="en-US" dirty="0"/>
          </a:p>
        </p:txBody>
      </p:sp>
      <p:sp>
        <p:nvSpPr>
          <p:cNvPr id="3" name="Title 2">
            <a:extLst>
              <a:ext uri="{FF2B5EF4-FFF2-40B4-BE49-F238E27FC236}">
                <a16:creationId xmlns:a16="http://schemas.microsoft.com/office/drawing/2014/main" id="{A62430B3-429C-19D8-2F14-CAE1A96077F9}"/>
              </a:ext>
            </a:extLst>
          </p:cNvPr>
          <p:cNvSpPr>
            <a:spLocks noGrp="1"/>
          </p:cNvSpPr>
          <p:nvPr>
            <p:ph type="title"/>
          </p:nvPr>
        </p:nvSpPr>
        <p:spPr/>
        <p:txBody>
          <a:bodyPr/>
          <a:lstStyle/>
          <a:p>
            <a:r>
              <a:rPr lang="en-US" dirty="0"/>
              <a:t>Letter of Recommendation continued</a:t>
            </a:r>
          </a:p>
        </p:txBody>
      </p:sp>
    </p:spTree>
    <p:extLst>
      <p:ext uri="{BB962C8B-B14F-4D97-AF65-F5344CB8AC3E}">
        <p14:creationId xmlns:p14="http://schemas.microsoft.com/office/powerpoint/2010/main" val="1582512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2000" dirty="0"/>
              <a:t>Upload an official or unofficial transcript for each post-secondary college and/or university attended, regardless of if a degree was earned (all schools attended)</a:t>
            </a:r>
          </a:p>
          <a:p>
            <a:endParaRPr lang="en-US" sz="2000" dirty="0"/>
          </a:p>
          <a:p>
            <a:r>
              <a:rPr lang="en-US" sz="2000" dirty="0"/>
              <a:t>If you attended the University of Washington, you must also upload that transcript. The SoN cannot access your prior UW transcripts</a:t>
            </a:r>
          </a:p>
          <a:p>
            <a:endParaRPr lang="en-US" sz="2000" dirty="0"/>
          </a:p>
          <a:p>
            <a:r>
              <a:rPr lang="en-US" sz="2000" dirty="0"/>
              <a:t>Applicants admitted to the program who accept the offer of admission will be required to submit official transcripts for select institutions to the Graduate School</a:t>
            </a:r>
          </a:p>
        </p:txBody>
      </p:sp>
      <p:sp>
        <p:nvSpPr>
          <p:cNvPr id="10" name="Title 9"/>
          <p:cNvSpPr>
            <a:spLocks noGrp="1"/>
          </p:cNvSpPr>
          <p:nvPr>
            <p:ph type="title"/>
          </p:nvPr>
        </p:nvSpPr>
        <p:spPr/>
        <p:txBody>
          <a:bodyPr/>
          <a:lstStyle/>
          <a:p>
            <a:r>
              <a:rPr lang="en-US" dirty="0"/>
              <a:t>Submitting Transcripts</a:t>
            </a:r>
          </a:p>
        </p:txBody>
      </p:sp>
    </p:spTree>
    <p:extLst>
      <p:ext uri="{BB962C8B-B14F-4D97-AF65-F5344CB8AC3E}">
        <p14:creationId xmlns:p14="http://schemas.microsoft.com/office/powerpoint/2010/main" val="3819347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71756" y="848412"/>
            <a:ext cx="8406256" cy="3110846"/>
          </a:xfrm>
        </p:spPr>
        <p:txBody>
          <a:bodyPr/>
          <a:lstStyle/>
          <a:p>
            <a:r>
              <a:rPr lang="en-US" dirty="0"/>
              <a:t>Thank you!</a:t>
            </a:r>
            <a:br>
              <a:rPr lang="en-US" dirty="0"/>
            </a:br>
            <a:r>
              <a:rPr lang="en-US" dirty="0"/>
              <a:t>Please email: </a:t>
            </a:r>
            <a:r>
              <a:rPr lang="en-US" dirty="0">
                <a:hlinkClick r:id="rId2"/>
              </a:rPr>
              <a:t>asknursing@uw.edu</a:t>
            </a:r>
            <a:r>
              <a:rPr lang="en-US" dirty="0"/>
              <a:t> if you have questions</a:t>
            </a:r>
          </a:p>
        </p:txBody>
      </p:sp>
    </p:spTree>
    <p:extLst>
      <p:ext uri="{BB962C8B-B14F-4D97-AF65-F5344CB8AC3E}">
        <p14:creationId xmlns:p14="http://schemas.microsoft.com/office/powerpoint/2010/main" val="290922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hart Placeholder 7"/>
          <p:cNvSpPr>
            <a:spLocks noGrp="1"/>
          </p:cNvSpPr>
          <p:nvPr>
            <p:ph type="chart" sz="quarter" idx="12"/>
          </p:nvPr>
        </p:nvSpPr>
        <p:spPr/>
        <p:txBody>
          <a:bodyPr/>
          <a:lstStyle/>
          <a:p>
            <a:endParaRPr lang="en-US"/>
          </a:p>
        </p:txBody>
      </p:sp>
      <p:sp>
        <p:nvSpPr>
          <p:cNvPr id="5" name="Title 4"/>
          <p:cNvSpPr>
            <a:spLocks noGrp="1"/>
          </p:cNvSpPr>
          <p:nvPr>
            <p:ph type="title"/>
          </p:nvPr>
        </p:nvSpPr>
        <p:spPr/>
        <p:txBody>
          <a:bodyPr/>
          <a:lstStyle/>
          <a:p>
            <a:r>
              <a:rPr lang="en-US" sz="3600" dirty="0"/>
              <a:t>PhD vs DNP </a:t>
            </a:r>
          </a:p>
        </p:txBody>
      </p:sp>
      <p:graphicFrame>
        <p:nvGraphicFramePr>
          <p:cNvPr id="7" name="Table 6"/>
          <p:cNvGraphicFramePr>
            <a:graphicFrameLocks noGrp="1"/>
          </p:cNvGraphicFramePr>
          <p:nvPr>
            <p:extLst>
              <p:ext uri="{D42A27DB-BD31-4B8C-83A1-F6EECF244321}">
                <p14:modId xmlns:p14="http://schemas.microsoft.com/office/powerpoint/2010/main" val="2141174911"/>
              </p:ext>
            </p:extLst>
          </p:nvPr>
        </p:nvGraphicFramePr>
        <p:xfrm>
          <a:off x="753707" y="1551700"/>
          <a:ext cx="8034693" cy="5243238"/>
        </p:xfrm>
        <a:graphic>
          <a:graphicData uri="http://schemas.openxmlformats.org/drawingml/2006/table">
            <a:tbl>
              <a:tblPr firstRow="1" bandRow="1">
                <a:tableStyleId>{5C22544A-7EE6-4342-B048-85BDC9FD1C3A}</a:tableStyleId>
              </a:tblPr>
              <a:tblGrid>
                <a:gridCol w="1805150">
                  <a:extLst>
                    <a:ext uri="{9D8B030D-6E8A-4147-A177-3AD203B41FA5}">
                      <a16:colId xmlns:a16="http://schemas.microsoft.com/office/drawing/2014/main" val="1214984569"/>
                    </a:ext>
                  </a:extLst>
                </a:gridCol>
                <a:gridCol w="3208283">
                  <a:extLst>
                    <a:ext uri="{9D8B030D-6E8A-4147-A177-3AD203B41FA5}">
                      <a16:colId xmlns:a16="http://schemas.microsoft.com/office/drawing/2014/main" val="1086257632"/>
                    </a:ext>
                  </a:extLst>
                </a:gridCol>
                <a:gridCol w="3021260">
                  <a:extLst>
                    <a:ext uri="{9D8B030D-6E8A-4147-A177-3AD203B41FA5}">
                      <a16:colId xmlns:a16="http://schemas.microsoft.com/office/drawing/2014/main" val="4161084780"/>
                    </a:ext>
                  </a:extLst>
                </a:gridCol>
              </a:tblGrid>
              <a:tr h="579798">
                <a:tc>
                  <a:txBody>
                    <a:bodyPr/>
                    <a:lstStyle/>
                    <a:p>
                      <a:endParaRPr lang="en-US" dirty="0"/>
                    </a:p>
                  </a:txBody>
                  <a:tcPr/>
                </a:tc>
                <a:tc>
                  <a:txBody>
                    <a:bodyPr/>
                    <a:lstStyle/>
                    <a:p>
                      <a:r>
                        <a:rPr lang="en-US" sz="2800" dirty="0"/>
                        <a:t>PhD</a:t>
                      </a:r>
                    </a:p>
                  </a:txBody>
                  <a:tcPr/>
                </a:tc>
                <a:tc>
                  <a:txBody>
                    <a:bodyPr/>
                    <a:lstStyle/>
                    <a:p>
                      <a:r>
                        <a:rPr lang="en-US" sz="2800" dirty="0"/>
                        <a:t>DNP</a:t>
                      </a:r>
                    </a:p>
                  </a:txBody>
                  <a:tcPr/>
                </a:tc>
                <a:extLst>
                  <a:ext uri="{0D108BD9-81ED-4DB2-BD59-A6C34878D82A}">
                    <a16:rowId xmlns:a16="http://schemas.microsoft.com/office/drawing/2014/main" val="3673914406"/>
                  </a:ext>
                </a:extLst>
              </a:tr>
              <a:tr h="573643">
                <a:tc>
                  <a:txBody>
                    <a:bodyPr/>
                    <a:lstStyle/>
                    <a:p>
                      <a:r>
                        <a:rPr lang="en-US" dirty="0"/>
                        <a:t>Program</a:t>
                      </a:r>
                      <a:r>
                        <a:rPr lang="en-US" baseline="0" dirty="0"/>
                        <a:t> of Study</a:t>
                      </a:r>
                      <a:endParaRPr lang="en-US" dirty="0"/>
                    </a:p>
                  </a:txBody>
                  <a:tcPr/>
                </a:tc>
                <a:tc>
                  <a:txBody>
                    <a:bodyPr/>
                    <a:lstStyle/>
                    <a:p>
                      <a:r>
                        <a:rPr lang="en-US" dirty="0"/>
                        <a:t>Terminal research degree in nursing science to conduct research to advance</a:t>
                      </a:r>
                      <a:r>
                        <a:rPr lang="en-US" baseline="0" dirty="0"/>
                        <a:t> the science of nursing</a:t>
                      </a:r>
                      <a:endParaRPr lang="en-US" dirty="0"/>
                    </a:p>
                  </a:txBody>
                  <a:tcPr/>
                </a:tc>
                <a:tc>
                  <a:txBody>
                    <a:bodyPr/>
                    <a:lstStyle/>
                    <a:p>
                      <a:r>
                        <a:rPr lang="en-US" dirty="0"/>
                        <a:t>Terminal practice degree in nursing to improve health outcomes and translate</a:t>
                      </a:r>
                      <a:r>
                        <a:rPr lang="en-US" baseline="0" dirty="0"/>
                        <a:t> research into practice </a:t>
                      </a:r>
                      <a:endParaRPr lang="en-US" dirty="0"/>
                    </a:p>
                  </a:txBody>
                  <a:tcPr/>
                </a:tc>
                <a:extLst>
                  <a:ext uri="{0D108BD9-81ED-4DB2-BD59-A6C34878D82A}">
                    <a16:rowId xmlns:a16="http://schemas.microsoft.com/office/drawing/2014/main" val="2390435753"/>
                  </a:ext>
                </a:extLst>
              </a:tr>
              <a:tr h="573643">
                <a:tc>
                  <a:txBody>
                    <a:bodyPr/>
                    <a:lstStyle/>
                    <a:p>
                      <a:r>
                        <a:rPr lang="en-US" dirty="0"/>
                        <a:t>Curriculum Focus </a:t>
                      </a:r>
                    </a:p>
                  </a:txBody>
                  <a:tcPr/>
                </a:tc>
                <a:tc>
                  <a:txBody>
                    <a:bodyPr/>
                    <a:lstStyle/>
                    <a:p>
                      <a:r>
                        <a:rPr lang="en-US" dirty="0"/>
                        <a:t>Commitment to research career</a:t>
                      </a:r>
                    </a:p>
                  </a:txBody>
                  <a:tcPr/>
                </a:tc>
                <a:tc>
                  <a:txBody>
                    <a:bodyPr/>
                    <a:lstStyle/>
                    <a:p>
                      <a:r>
                        <a:rPr lang="en-US" dirty="0"/>
                        <a:t>Commitment to practice career</a:t>
                      </a:r>
                    </a:p>
                  </a:txBody>
                  <a:tcPr/>
                </a:tc>
                <a:extLst>
                  <a:ext uri="{0D108BD9-81ED-4DB2-BD59-A6C34878D82A}">
                    <a16:rowId xmlns:a16="http://schemas.microsoft.com/office/drawing/2014/main" val="3420571462"/>
                  </a:ext>
                </a:extLst>
              </a:tr>
              <a:tr h="573643">
                <a:tc>
                  <a:txBody>
                    <a:bodyPr/>
                    <a:lstStyle/>
                    <a:p>
                      <a:r>
                        <a:rPr lang="en-US" dirty="0"/>
                        <a:t>Practice Hours</a:t>
                      </a:r>
                    </a:p>
                  </a:txBody>
                  <a:tcPr/>
                </a:tc>
                <a:tc>
                  <a:txBody>
                    <a:bodyPr/>
                    <a:lstStyle/>
                    <a:p>
                      <a:r>
                        <a:rPr lang="en-US" dirty="0"/>
                        <a:t>None</a:t>
                      </a:r>
                    </a:p>
                  </a:txBody>
                  <a:tcPr/>
                </a:tc>
                <a:tc>
                  <a:txBody>
                    <a:bodyPr/>
                    <a:lstStyle/>
                    <a:p>
                      <a:r>
                        <a:rPr lang="en-US" dirty="0"/>
                        <a:t>1,000 hours of clinically-focused learning</a:t>
                      </a:r>
                    </a:p>
                  </a:txBody>
                  <a:tcPr/>
                </a:tc>
                <a:extLst>
                  <a:ext uri="{0D108BD9-81ED-4DB2-BD59-A6C34878D82A}">
                    <a16:rowId xmlns:a16="http://schemas.microsoft.com/office/drawing/2014/main" val="120897603"/>
                  </a:ext>
                </a:extLst>
              </a:tr>
              <a:tr h="348791">
                <a:tc>
                  <a:txBody>
                    <a:bodyPr/>
                    <a:lstStyle/>
                    <a:p>
                      <a:r>
                        <a:rPr lang="en-US" dirty="0"/>
                        <a:t>Project </a:t>
                      </a:r>
                    </a:p>
                  </a:txBody>
                  <a:tcPr/>
                </a:tc>
                <a:tc>
                  <a:txBody>
                    <a:bodyPr/>
                    <a:lstStyle/>
                    <a:p>
                      <a:r>
                        <a:rPr lang="en-US" dirty="0"/>
                        <a:t>No</a:t>
                      </a:r>
                    </a:p>
                  </a:txBody>
                  <a:tcPr/>
                </a:tc>
                <a:tc>
                  <a:txBody>
                    <a:bodyPr/>
                    <a:lstStyle/>
                    <a:p>
                      <a:r>
                        <a:rPr lang="en-US" dirty="0"/>
                        <a:t>Yes</a:t>
                      </a:r>
                    </a:p>
                  </a:txBody>
                  <a:tcPr/>
                </a:tc>
                <a:extLst>
                  <a:ext uri="{0D108BD9-81ED-4DB2-BD59-A6C34878D82A}">
                    <a16:rowId xmlns:a16="http://schemas.microsoft.com/office/drawing/2014/main" val="1950584541"/>
                  </a:ext>
                </a:extLst>
              </a:tr>
              <a:tr h="358665">
                <a:tc>
                  <a:txBody>
                    <a:bodyPr/>
                    <a:lstStyle/>
                    <a:p>
                      <a:r>
                        <a:rPr lang="en-US" dirty="0"/>
                        <a:t>Dissertation</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2254713195"/>
                  </a:ext>
                </a:extLst>
              </a:tr>
              <a:tr h="573643">
                <a:tc>
                  <a:txBody>
                    <a:bodyPr/>
                    <a:lstStyle/>
                    <a:p>
                      <a:r>
                        <a:rPr lang="en-US" dirty="0"/>
                        <a:t>Program Outcomes</a:t>
                      </a:r>
                    </a:p>
                  </a:txBody>
                  <a:tcPr/>
                </a:tc>
                <a:tc>
                  <a:txBody>
                    <a:bodyPr/>
                    <a:lstStyle/>
                    <a:p>
                      <a:r>
                        <a:rPr lang="en-US" dirty="0"/>
                        <a:t>Contribute</a:t>
                      </a:r>
                      <a:r>
                        <a:rPr lang="en-US" baseline="0" dirty="0"/>
                        <a:t> to health and healthcare improvements through the development of new knowledge and dissemination of results</a:t>
                      </a:r>
                      <a:endParaRPr lang="en-US" dirty="0"/>
                    </a:p>
                  </a:txBody>
                  <a:tcPr/>
                </a:tc>
                <a:tc>
                  <a:txBody>
                    <a:bodyPr/>
                    <a:lstStyle/>
                    <a:p>
                      <a:r>
                        <a:rPr lang="en-US" dirty="0"/>
                        <a:t>Contribute</a:t>
                      </a:r>
                      <a:r>
                        <a:rPr lang="en-US" baseline="0" dirty="0"/>
                        <a:t> to health and healthcare improvements through advanced practice and leadership</a:t>
                      </a:r>
                      <a:endParaRPr lang="en-US" dirty="0"/>
                    </a:p>
                  </a:txBody>
                  <a:tcPr/>
                </a:tc>
                <a:extLst>
                  <a:ext uri="{0D108BD9-81ED-4DB2-BD59-A6C34878D82A}">
                    <a16:rowId xmlns:a16="http://schemas.microsoft.com/office/drawing/2014/main" val="2513834797"/>
                  </a:ext>
                </a:extLst>
              </a:tr>
            </a:tbl>
          </a:graphicData>
        </a:graphic>
      </p:graphicFrame>
    </p:spTree>
    <p:extLst>
      <p:ext uri="{BB962C8B-B14F-4D97-AF65-F5344CB8AC3E}">
        <p14:creationId xmlns:p14="http://schemas.microsoft.com/office/powerpoint/2010/main" val="3851863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Our faculty are global leaders in Nursing Science</a:t>
            </a:r>
            <a:br>
              <a:rPr lang="en-US" dirty="0"/>
            </a:br>
            <a:endParaRPr lang="en-US" dirty="0"/>
          </a:p>
          <a:p>
            <a:r>
              <a:rPr lang="en-US" dirty="0"/>
              <a:t>We maintain a holistic view of Nursing Science</a:t>
            </a:r>
            <a:br>
              <a:rPr lang="en-US" dirty="0"/>
            </a:br>
            <a:endParaRPr lang="en-US" dirty="0"/>
          </a:p>
          <a:p>
            <a:r>
              <a:rPr lang="en-US" dirty="0"/>
              <a:t>We support our students in becoming premier leaders in Nursing Science</a:t>
            </a:r>
            <a:br>
              <a:rPr lang="en-US" dirty="0"/>
            </a:br>
            <a:endParaRPr lang="en-US" dirty="0"/>
          </a:p>
          <a:p>
            <a:r>
              <a:rPr lang="en-US" dirty="0"/>
              <a:t>We are a diverse community of scholars</a:t>
            </a:r>
            <a:br>
              <a:rPr lang="en-US" dirty="0"/>
            </a:br>
            <a:endParaRPr lang="en-US" dirty="0"/>
          </a:p>
          <a:p>
            <a:r>
              <a:rPr lang="en-US" dirty="0"/>
              <a:t>Our program is interdisciplinary</a:t>
            </a:r>
          </a:p>
          <a:p>
            <a:endParaRPr lang="en-US" dirty="0"/>
          </a:p>
          <a:p>
            <a:endParaRPr lang="en-US" dirty="0"/>
          </a:p>
        </p:txBody>
      </p:sp>
      <p:sp>
        <p:nvSpPr>
          <p:cNvPr id="3" name="Title 2"/>
          <p:cNvSpPr>
            <a:spLocks noGrp="1"/>
          </p:cNvSpPr>
          <p:nvPr>
            <p:ph type="title"/>
          </p:nvPr>
        </p:nvSpPr>
        <p:spPr/>
        <p:txBody>
          <a:bodyPr/>
          <a:lstStyle/>
          <a:p>
            <a:r>
              <a:rPr lang="en-US" dirty="0"/>
              <a:t>Why Earn Your PhD in Nursing at the UWSON ?</a:t>
            </a:r>
          </a:p>
        </p:txBody>
      </p:sp>
    </p:spTree>
    <p:extLst>
      <p:ext uri="{BB962C8B-B14F-4D97-AF65-F5344CB8AC3E}">
        <p14:creationId xmlns:p14="http://schemas.microsoft.com/office/powerpoint/2010/main" val="839648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71757" y="1681885"/>
            <a:ext cx="8197114" cy="3810086"/>
          </a:xfrm>
        </p:spPr>
        <p:txBody>
          <a:bodyPr/>
          <a:lstStyle/>
          <a:p>
            <a:r>
              <a:rPr lang="en-US" dirty="0"/>
              <a:t>Timing is personal (money, time, and goals)</a:t>
            </a:r>
          </a:p>
          <a:p>
            <a:endParaRPr lang="en-US" dirty="0"/>
          </a:p>
          <a:p>
            <a:r>
              <a:rPr lang="en-US" dirty="0"/>
              <a:t>Ability to commit to a full or part time program</a:t>
            </a:r>
          </a:p>
          <a:p>
            <a:r>
              <a:rPr lang="en-US" dirty="0"/>
              <a:t>Have an idea of research area of interest</a:t>
            </a:r>
          </a:p>
          <a:p>
            <a:endParaRPr lang="en-US" dirty="0"/>
          </a:p>
          <a:p>
            <a:r>
              <a:rPr lang="en-US" dirty="0"/>
              <a:t>Interested in research and leadership roles in the field of nursing</a:t>
            </a:r>
          </a:p>
        </p:txBody>
      </p:sp>
      <p:sp>
        <p:nvSpPr>
          <p:cNvPr id="7" name="Title 6"/>
          <p:cNvSpPr>
            <a:spLocks noGrp="1"/>
          </p:cNvSpPr>
          <p:nvPr>
            <p:ph type="title"/>
          </p:nvPr>
        </p:nvSpPr>
        <p:spPr/>
        <p:txBody>
          <a:bodyPr/>
          <a:lstStyle/>
          <a:p>
            <a:r>
              <a:rPr lang="en-US" dirty="0"/>
              <a:t>Making the Decision </a:t>
            </a:r>
          </a:p>
        </p:txBody>
      </p:sp>
    </p:spTree>
    <p:extLst>
      <p:ext uri="{BB962C8B-B14F-4D97-AF65-F5344CB8AC3E}">
        <p14:creationId xmlns:p14="http://schemas.microsoft.com/office/powerpoint/2010/main" val="139913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1800" dirty="0"/>
              <a:t>Minimum  </a:t>
            </a:r>
            <a:r>
              <a:rPr lang="en-US" sz="1800" i="0" dirty="0">
                <a:solidFill>
                  <a:schemeClr val="accent3"/>
                </a:solidFill>
                <a:effectLst/>
                <a:latin typeface="Open Sans" panose="020B0606030504020204" pitchFamily="34" charset="0"/>
              </a:rPr>
              <a:t>3.0 cumulative grade-point-average on a 4-point scale or a</a:t>
            </a:r>
            <a:r>
              <a:rPr lang="en-US" sz="1800" dirty="0">
                <a:solidFill>
                  <a:schemeClr val="accent3"/>
                </a:solidFill>
              </a:rPr>
              <a:t> </a:t>
            </a:r>
            <a:r>
              <a:rPr lang="en-US" sz="1800" dirty="0"/>
              <a:t>minimum cumulative GPA of 3.0 for the last 90 graded college/university quarter credits or equivalent credits</a:t>
            </a:r>
          </a:p>
          <a:p>
            <a:r>
              <a:rPr lang="en-US" sz="1800" dirty="0"/>
              <a:t>An in-process or earned baccalaureate degree, in any discipline, from an accredited university</a:t>
            </a:r>
          </a:p>
          <a:p>
            <a:r>
              <a:rPr lang="en-US" sz="1800" dirty="0"/>
              <a:t>Proof of English language proficiency, if your native language in not English, regardless of citizenship. </a:t>
            </a:r>
          </a:p>
          <a:p>
            <a:r>
              <a:rPr lang="en-US" sz="1800" dirty="0"/>
              <a:t>An active unrestricted RN license is NOT necessary for the PhD program unless you plan to enroll in clinical nursing (NCLIN) courses. </a:t>
            </a:r>
          </a:p>
          <a:p>
            <a:r>
              <a:rPr lang="en-US" sz="1800" dirty="0"/>
              <a:t>International applicant planning to take NCLIN courses must have an unrestricted RN license at time of application</a:t>
            </a:r>
          </a:p>
          <a:p>
            <a:r>
              <a:rPr lang="en-US" sz="1800" dirty="0"/>
              <a:t>Meet the Essential Behaviors for PhD Students</a:t>
            </a:r>
          </a:p>
        </p:txBody>
      </p:sp>
      <p:sp>
        <p:nvSpPr>
          <p:cNvPr id="3" name="Title 2"/>
          <p:cNvSpPr>
            <a:spLocks noGrp="1"/>
          </p:cNvSpPr>
          <p:nvPr>
            <p:ph type="title"/>
          </p:nvPr>
        </p:nvSpPr>
        <p:spPr/>
        <p:txBody>
          <a:bodyPr/>
          <a:lstStyle/>
          <a:p>
            <a:r>
              <a:rPr lang="en-US" dirty="0"/>
              <a:t>Eligibility Checklist </a:t>
            </a:r>
          </a:p>
        </p:txBody>
      </p:sp>
    </p:spTree>
    <p:extLst>
      <p:ext uri="{BB962C8B-B14F-4D97-AF65-F5344CB8AC3E}">
        <p14:creationId xmlns:p14="http://schemas.microsoft.com/office/powerpoint/2010/main" val="409429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ED6170F-A873-331E-4930-5C34D7383324}"/>
              </a:ext>
            </a:extLst>
          </p:cNvPr>
          <p:cNvSpPr>
            <a:spLocks noGrp="1"/>
          </p:cNvSpPr>
          <p:nvPr>
            <p:ph type="body" sz="quarter" idx="11"/>
          </p:nvPr>
        </p:nvSpPr>
        <p:spPr/>
        <p:txBody>
          <a:bodyPr/>
          <a:lstStyle/>
          <a:p>
            <a:r>
              <a:rPr lang="en-US" sz="1800" i="0" dirty="0">
                <a:solidFill>
                  <a:schemeClr val="tx2"/>
                </a:solidFill>
                <a:effectLst/>
                <a:latin typeface="Open Sans" panose="020B0606030504020204" pitchFamily="34" charset="0"/>
              </a:rPr>
              <a:t>If you attended a college or university outside of the U.S., upload an officially translated transcript to your application</a:t>
            </a:r>
          </a:p>
          <a:p>
            <a:endParaRPr lang="en-US" sz="1800" i="0" dirty="0">
              <a:solidFill>
                <a:schemeClr val="tx2"/>
              </a:solidFill>
              <a:effectLst/>
              <a:latin typeface="Open Sans" panose="020B0606030504020204" pitchFamily="34" charset="0"/>
            </a:endParaRPr>
          </a:p>
          <a:p>
            <a:r>
              <a:rPr lang="en-US" sz="1800" i="0" dirty="0">
                <a:solidFill>
                  <a:schemeClr val="tx2"/>
                </a:solidFill>
                <a:effectLst/>
                <a:latin typeface="Open Sans" panose="020B0606030504020204" pitchFamily="34" charset="0"/>
              </a:rPr>
              <a:t>You must also upload a detailed credential/transcript evaluation for each non-U.S. post-secondary institution attended, which shows both U.S. credential equivalency and equivalent credits and grades for each course</a:t>
            </a:r>
          </a:p>
          <a:p>
            <a:pPr marL="0" indent="0">
              <a:buNone/>
            </a:pPr>
            <a:r>
              <a:rPr lang="en-US" sz="1800" i="0" dirty="0">
                <a:solidFill>
                  <a:schemeClr val="tx2"/>
                </a:solidFill>
                <a:effectLst/>
                <a:latin typeface="Open Sans" panose="020B0606030504020204" pitchFamily="34" charset="0"/>
              </a:rPr>
              <a:t> </a:t>
            </a:r>
          </a:p>
          <a:p>
            <a:r>
              <a:rPr lang="en-US" sz="1800" i="0" dirty="0">
                <a:solidFill>
                  <a:schemeClr val="tx2"/>
                </a:solidFill>
                <a:effectLst/>
                <a:latin typeface="Open Sans" panose="020B0606030504020204" pitchFamily="34" charset="0"/>
              </a:rPr>
              <a:t>You will upload these into the Credential/Transcript Evaluation section of your online application</a:t>
            </a:r>
          </a:p>
          <a:p>
            <a:endParaRPr lang="en-US" sz="1800" i="0" dirty="0">
              <a:solidFill>
                <a:schemeClr val="tx2"/>
              </a:solidFill>
              <a:effectLst/>
              <a:latin typeface="Open Sans" panose="020B0606030504020204" pitchFamily="34" charset="0"/>
            </a:endParaRPr>
          </a:p>
          <a:p>
            <a:r>
              <a:rPr lang="en-US" sz="1800" i="0" dirty="0">
                <a:solidFill>
                  <a:schemeClr val="tx2"/>
                </a:solidFill>
                <a:effectLst/>
                <a:latin typeface="Open Sans" panose="020B0606030504020204" pitchFamily="34" charset="0"/>
              </a:rPr>
              <a:t>For approved credential/transcript evaluation services, visit the </a:t>
            </a:r>
            <a:r>
              <a:rPr lang="en-US" sz="1800" i="0" dirty="0">
                <a:solidFill>
                  <a:srgbClr val="0070C0"/>
                </a:solidFill>
                <a:effectLst/>
                <a:latin typeface="Open Sans" panose="020B0606030504020204" pitchFamily="34" charset="0"/>
                <a:hlinkClick r:id="rId2" action="ppaction://hlinksldjump">
                  <a:extLst>
                    <a:ext uri="{A12FA001-AC4F-418D-AE19-62706E023703}">
                      <ahyp:hlinkClr xmlns:ahyp="http://schemas.microsoft.com/office/drawing/2018/hyperlinkcolor" val="tx"/>
                    </a:ext>
                  </a:extLst>
                </a:hlinkClick>
              </a:rPr>
              <a:t>https://nursing.uw.edu/admissions/international-applicants/ </a:t>
            </a:r>
            <a:endParaRPr lang="en-US" sz="1800" dirty="0">
              <a:solidFill>
                <a:srgbClr val="0070C0"/>
              </a:solidFill>
            </a:endParaRPr>
          </a:p>
        </p:txBody>
      </p:sp>
      <p:sp>
        <p:nvSpPr>
          <p:cNvPr id="3" name="Title 2">
            <a:extLst>
              <a:ext uri="{FF2B5EF4-FFF2-40B4-BE49-F238E27FC236}">
                <a16:creationId xmlns:a16="http://schemas.microsoft.com/office/drawing/2014/main" id="{7542BC2C-3F86-9D75-E9EF-9DB878C7FA6F}"/>
              </a:ext>
            </a:extLst>
          </p:cNvPr>
          <p:cNvSpPr>
            <a:spLocks noGrp="1"/>
          </p:cNvSpPr>
          <p:nvPr>
            <p:ph type="title"/>
          </p:nvPr>
        </p:nvSpPr>
        <p:spPr/>
        <p:txBody>
          <a:bodyPr/>
          <a:lstStyle/>
          <a:p>
            <a:r>
              <a:rPr lang="en-US" dirty="0"/>
              <a:t>Eligibility Checklist  continued </a:t>
            </a:r>
          </a:p>
        </p:txBody>
      </p:sp>
    </p:spTree>
    <p:extLst>
      <p:ext uri="{BB962C8B-B14F-4D97-AF65-F5344CB8AC3E}">
        <p14:creationId xmlns:p14="http://schemas.microsoft.com/office/powerpoint/2010/main" val="658084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59305" y="1614881"/>
            <a:ext cx="8196210" cy="4328719"/>
          </a:xfrm>
        </p:spPr>
        <p:txBody>
          <a:bodyPr/>
          <a:lstStyle/>
          <a:p>
            <a:r>
              <a:rPr lang="en-US" dirty="0"/>
              <a:t>Applying to the UW PhD program is completely online</a:t>
            </a:r>
          </a:p>
          <a:p>
            <a:r>
              <a:rPr lang="en-US" dirty="0"/>
              <a:t>You will complete all components of the application via the UW Graduate School website </a:t>
            </a:r>
          </a:p>
          <a:p>
            <a:r>
              <a:rPr lang="en-US" dirty="0"/>
              <a:t>All PhD applicants will be charged an application fee</a:t>
            </a:r>
          </a:p>
          <a:p>
            <a:r>
              <a:rPr lang="en-US" dirty="0"/>
              <a:t>It is HIGHLY recommended that you save a copy of each PDF document for your own records. You will be unable to access them once you have submitted your online application</a:t>
            </a:r>
          </a:p>
        </p:txBody>
      </p:sp>
      <p:sp>
        <p:nvSpPr>
          <p:cNvPr id="7" name="Title 6"/>
          <p:cNvSpPr>
            <a:spLocks noGrp="1"/>
          </p:cNvSpPr>
          <p:nvPr>
            <p:ph type="title"/>
          </p:nvPr>
        </p:nvSpPr>
        <p:spPr/>
        <p:txBody>
          <a:bodyPr/>
          <a:lstStyle/>
          <a:p>
            <a:r>
              <a:rPr lang="en-US" dirty="0"/>
              <a:t>How to Apply </a:t>
            </a:r>
          </a:p>
        </p:txBody>
      </p:sp>
    </p:spTree>
    <p:extLst>
      <p:ext uri="{BB962C8B-B14F-4D97-AF65-F5344CB8AC3E}">
        <p14:creationId xmlns:p14="http://schemas.microsoft.com/office/powerpoint/2010/main" val="289097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85A362-1802-46D0-B221-64BB1A6D213B}"/>
              </a:ext>
            </a:extLst>
          </p:cNvPr>
          <p:cNvSpPr>
            <a:spLocks noGrp="1"/>
          </p:cNvSpPr>
          <p:nvPr>
            <p:ph type="body" sz="quarter" idx="11"/>
          </p:nvPr>
        </p:nvSpPr>
        <p:spPr>
          <a:xfrm>
            <a:off x="659305" y="1736725"/>
            <a:ext cx="8196210" cy="4206875"/>
          </a:xfrm>
        </p:spPr>
        <p:txBody>
          <a:bodyPr/>
          <a:lstStyle/>
          <a:p>
            <a:r>
              <a:rPr lang="en-US" dirty="0"/>
              <a:t>To create your application, go to</a:t>
            </a:r>
            <a:r>
              <a:rPr lang="en-US" sz="2000" dirty="0"/>
              <a:t> </a:t>
            </a:r>
            <a:r>
              <a:rPr lang="en-US" sz="2000" dirty="0">
                <a:solidFill>
                  <a:srgbClr val="0070C0"/>
                </a:solidFill>
                <a:hlinkClick r:id="rId2">
                  <a:extLst>
                    <a:ext uri="{A12FA001-AC4F-418D-AE19-62706E023703}">
                      <ahyp:hlinkClr xmlns:ahyp="http://schemas.microsoft.com/office/drawing/2018/hyperlinkcolor" val="tx"/>
                    </a:ext>
                  </a:extLst>
                </a:hlinkClick>
              </a:rPr>
              <a:t>https://apply.grad.uw.edu/portal/gr_app</a:t>
            </a:r>
            <a:r>
              <a:rPr lang="en-US" sz="2000" dirty="0">
                <a:solidFill>
                  <a:srgbClr val="0070C0"/>
                </a:solidFill>
              </a:rPr>
              <a:t> </a:t>
            </a:r>
          </a:p>
          <a:p>
            <a:r>
              <a:rPr lang="en-US" dirty="0"/>
              <a:t>Program Selection</a:t>
            </a:r>
          </a:p>
          <a:p>
            <a:pPr lvl="1"/>
            <a:r>
              <a:rPr lang="en-US" sz="1800" dirty="0"/>
              <a:t>Application type: graduate</a:t>
            </a:r>
          </a:p>
          <a:p>
            <a:pPr lvl="2"/>
            <a:r>
              <a:rPr lang="en-US" sz="1400" dirty="0"/>
              <a:t>Find a program: by degree</a:t>
            </a:r>
          </a:p>
          <a:p>
            <a:pPr lvl="2"/>
            <a:r>
              <a:rPr lang="en-US" sz="1400" dirty="0"/>
              <a:t>Filter by degree: doctoral</a:t>
            </a:r>
          </a:p>
          <a:p>
            <a:pPr lvl="2"/>
            <a:r>
              <a:rPr lang="en-US" sz="1400" dirty="0"/>
              <a:t>Select you program: Nursing Science (PhD)-Seattle Campus</a:t>
            </a:r>
          </a:p>
          <a:p>
            <a:pPr lvl="2"/>
            <a:r>
              <a:rPr lang="en-US" sz="1400" dirty="0"/>
              <a:t>Concurrent Application: Yes or No</a:t>
            </a:r>
          </a:p>
          <a:p>
            <a:r>
              <a:rPr lang="en-US" dirty="0"/>
              <a:t>Program Requirements</a:t>
            </a:r>
          </a:p>
          <a:p>
            <a:pPr lvl="1"/>
            <a:r>
              <a:rPr lang="en-US" sz="1800" dirty="0"/>
              <a:t>Quarter/year starting program: Autumn 2025</a:t>
            </a:r>
          </a:p>
          <a:p>
            <a:r>
              <a:rPr lang="en-US" dirty="0"/>
              <a:t>Application Questions</a:t>
            </a:r>
          </a:p>
          <a:p>
            <a:pPr lvl="1"/>
            <a:r>
              <a:rPr lang="en-US" sz="1800" dirty="0"/>
              <a:t>Specify Full Time or Part Time</a:t>
            </a:r>
          </a:p>
          <a:p>
            <a:pPr marL="457200" lvl="1" indent="0">
              <a:buNone/>
            </a:pPr>
            <a:endParaRPr lang="en-US" dirty="0"/>
          </a:p>
        </p:txBody>
      </p:sp>
      <p:sp>
        <p:nvSpPr>
          <p:cNvPr id="3" name="Title 2">
            <a:extLst>
              <a:ext uri="{FF2B5EF4-FFF2-40B4-BE49-F238E27FC236}">
                <a16:creationId xmlns:a16="http://schemas.microsoft.com/office/drawing/2014/main" id="{D91C23DE-D2C2-43D0-98B1-073E006A2D35}"/>
              </a:ext>
            </a:extLst>
          </p:cNvPr>
          <p:cNvSpPr>
            <a:spLocks noGrp="1"/>
          </p:cNvSpPr>
          <p:nvPr>
            <p:ph type="title"/>
          </p:nvPr>
        </p:nvSpPr>
        <p:spPr/>
        <p:txBody>
          <a:bodyPr/>
          <a:lstStyle/>
          <a:p>
            <a:r>
              <a:rPr lang="en-US" dirty="0"/>
              <a:t>How to Apply  continued</a:t>
            </a:r>
          </a:p>
        </p:txBody>
      </p:sp>
    </p:spTree>
    <p:extLst>
      <p:ext uri="{BB962C8B-B14F-4D97-AF65-F5344CB8AC3E}">
        <p14:creationId xmlns:p14="http://schemas.microsoft.com/office/powerpoint/2010/main" val="261304077"/>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16432</TotalTime>
  <Words>1769</Words>
  <Application>Microsoft Office PowerPoint</Application>
  <PresentationFormat>On-screen Show (4:3)</PresentationFormat>
  <Paragraphs>186</Paragraphs>
  <Slides>27</Slides>
  <Notes>1</Notes>
  <HiddenSlides>0</HiddenSlides>
  <MMClips>0</MMClips>
  <ScaleCrop>false</ScaleCrop>
  <HeadingPairs>
    <vt:vector size="4" baseType="variant">
      <vt:variant>
        <vt:lpstr>Theme</vt:lpstr>
      </vt:variant>
      <vt:variant>
        <vt:i4>3</vt:i4>
      </vt:variant>
      <vt:variant>
        <vt:lpstr>Slide Titles</vt:lpstr>
      </vt:variant>
      <vt:variant>
        <vt:i4>27</vt:i4>
      </vt:variant>
    </vt:vector>
  </HeadingPairs>
  <TitlesOfParts>
    <vt:vector size="30" baseType="lpstr">
      <vt:lpstr>Office Theme</vt:lpstr>
      <vt:lpstr>Custom Design</vt:lpstr>
      <vt:lpstr>1_Custom Design</vt:lpstr>
      <vt:lpstr>PhD Information Session </vt:lpstr>
      <vt:lpstr>Dates and Other Important Information</vt:lpstr>
      <vt:lpstr>PhD vs DNP </vt:lpstr>
      <vt:lpstr>Why Earn Your PhD in Nursing at the UWSON ?</vt:lpstr>
      <vt:lpstr>Making the Decision </vt:lpstr>
      <vt:lpstr>Eligibility Checklist </vt:lpstr>
      <vt:lpstr>Eligibility Checklist  continued </vt:lpstr>
      <vt:lpstr>How to Apply </vt:lpstr>
      <vt:lpstr>How to Apply  continued</vt:lpstr>
      <vt:lpstr>Resume or Curriculum Vitae (CV) </vt:lpstr>
      <vt:lpstr>Resume or Curriculum Vitae (CV) Continued </vt:lpstr>
      <vt:lpstr>Application Questions</vt:lpstr>
      <vt:lpstr>Application Questions: Overview</vt:lpstr>
      <vt:lpstr>Application Questions: Overview continued</vt:lpstr>
      <vt:lpstr>Research Focus</vt:lpstr>
      <vt:lpstr>Required Online Interview Acknowledgement</vt:lpstr>
      <vt:lpstr>Interview </vt:lpstr>
      <vt:lpstr>Personal Statement</vt:lpstr>
      <vt:lpstr>Personal Statement continued</vt:lpstr>
      <vt:lpstr>Statement of Goals and Research Interests</vt:lpstr>
      <vt:lpstr>Statement of Goals and Research Interests</vt:lpstr>
      <vt:lpstr>Statement of Goals and Research Interests</vt:lpstr>
      <vt:lpstr>Statement of Goals and Research Interests</vt:lpstr>
      <vt:lpstr>Letter of Recommendation</vt:lpstr>
      <vt:lpstr>Letter of Recommendation continued</vt:lpstr>
      <vt:lpstr>Submitting Transcripts</vt:lpstr>
      <vt:lpstr>Thank you! Please email: asknursing@uw.edu if you have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Simone R Nelson she_her</cp:lastModifiedBy>
  <cp:revision>86</cp:revision>
  <cp:lastPrinted>2016-02-10T20:19:12Z</cp:lastPrinted>
  <dcterms:created xsi:type="dcterms:W3CDTF">2014-10-14T00:51:43Z</dcterms:created>
  <dcterms:modified xsi:type="dcterms:W3CDTF">2024-10-07T20:33:36Z</dcterms:modified>
</cp:coreProperties>
</file>