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handoutMasterIdLst>
    <p:handoutMasterId r:id="rId29"/>
  </p:handoutMasterIdLst>
  <p:sldIdLst>
    <p:sldId id="259" r:id="rId6"/>
    <p:sldId id="286" r:id="rId7"/>
    <p:sldId id="285" r:id="rId8"/>
    <p:sldId id="279" r:id="rId9"/>
    <p:sldId id="270" r:id="rId10"/>
    <p:sldId id="280" r:id="rId11"/>
    <p:sldId id="269" r:id="rId12"/>
    <p:sldId id="260" r:id="rId13"/>
    <p:sldId id="271" r:id="rId14"/>
    <p:sldId id="297" r:id="rId15"/>
    <p:sldId id="299" r:id="rId16"/>
    <p:sldId id="298" r:id="rId17"/>
    <p:sldId id="300" r:id="rId18"/>
    <p:sldId id="261" r:id="rId19"/>
    <p:sldId id="272" r:id="rId20"/>
    <p:sldId id="288" r:id="rId21"/>
    <p:sldId id="289" r:id="rId22"/>
    <p:sldId id="264" r:id="rId23"/>
    <p:sldId id="290" r:id="rId24"/>
    <p:sldId id="291" r:id="rId25"/>
    <p:sldId id="287" r:id="rId26"/>
    <p:sldId id="276" r:id="rId27"/>
    <p:sldId id="265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6" autoAdjust="0"/>
    <p:restoredTop sz="94682"/>
  </p:normalViewPr>
  <p:slideViewPr>
    <p:cSldViewPr snapToGrid="0" snapToObjects="1" showGuides="1">
      <p:cViewPr varScale="1">
        <p:scale>
          <a:sx n="157" d="100"/>
          <a:sy n="157" d="100"/>
        </p:scale>
        <p:origin x="2456" y="76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R Nelson she_her" userId="5b60cf25-6aa4-4cbb-9011-b78d678a26b6" providerId="ADAL" clId="{54A8A862-4DA3-4941-B119-28B6925821B1}"/>
    <pc:docChg chg="custSel addSld delSld modSld">
      <pc:chgData name="Simone R Nelson she_her" userId="5b60cf25-6aa4-4cbb-9011-b78d678a26b6" providerId="ADAL" clId="{54A8A862-4DA3-4941-B119-28B6925821B1}" dt="2021-11-01T15:53:53.343" v="507" actId="20577"/>
      <pc:docMkLst>
        <pc:docMk/>
      </pc:docMkLst>
      <pc:sldChg chg="modSp">
        <pc:chgData name="Simone R Nelson she_her" userId="5b60cf25-6aa4-4cbb-9011-b78d678a26b6" providerId="ADAL" clId="{54A8A862-4DA3-4941-B119-28B6925821B1}" dt="2021-11-01T15:51:22.938" v="402"/>
        <pc:sldMkLst>
          <pc:docMk/>
          <pc:sldMk cId="579471691" sldId="297"/>
        </pc:sldMkLst>
        <pc:spChg chg="mod">
          <ac:chgData name="Simone R Nelson she_her" userId="5b60cf25-6aa4-4cbb-9011-b78d678a26b6" providerId="ADAL" clId="{54A8A862-4DA3-4941-B119-28B6925821B1}" dt="2021-11-01T15:51:22.938" v="402"/>
          <ac:spMkLst>
            <pc:docMk/>
            <pc:sldMk cId="579471691" sldId="297"/>
            <ac:spMk id="2" creationId="{00000000-0000-0000-0000-000000000000}"/>
          </ac:spMkLst>
        </pc:spChg>
      </pc:sldChg>
      <pc:sldChg chg="modSp add">
        <pc:chgData name="Simone R Nelson she_her" userId="5b60cf25-6aa4-4cbb-9011-b78d678a26b6" providerId="ADAL" clId="{54A8A862-4DA3-4941-B119-28B6925821B1}" dt="2021-11-01T15:53:53.343" v="507" actId="20577"/>
        <pc:sldMkLst>
          <pc:docMk/>
          <pc:sldMk cId="4056863415" sldId="299"/>
        </pc:sldMkLst>
        <pc:spChg chg="mod">
          <ac:chgData name="Simone R Nelson she_her" userId="5b60cf25-6aa4-4cbb-9011-b78d678a26b6" providerId="ADAL" clId="{54A8A862-4DA3-4941-B119-28B6925821B1}" dt="2021-11-01T15:53:53.343" v="507" actId="20577"/>
          <ac:spMkLst>
            <pc:docMk/>
            <pc:sldMk cId="4056863415" sldId="299"/>
            <ac:spMk id="2" creationId="{4C1B6768-1083-4283-9B26-B5ACE2F75811}"/>
          </ac:spMkLst>
        </pc:spChg>
        <pc:spChg chg="mod">
          <ac:chgData name="Simone R Nelson she_her" userId="5b60cf25-6aa4-4cbb-9011-b78d678a26b6" providerId="ADAL" clId="{54A8A862-4DA3-4941-B119-28B6925821B1}" dt="2021-11-01T15:46:58.309" v="4"/>
          <ac:spMkLst>
            <pc:docMk/>
            <pc:sldMk cId="4056863415" sldId="299"/>
            <ac:spMk id="3" creationId="{3C1C1E8D-B0F7-4658-8DD3-C9B281FA084D}"/>
          </ac:spMkLst>
        </pc:spChg>
      </pc:sldChg>
    </pc:docChg>
  </pc:docChgLst>
  <pc:docChgLst>
    <pc:chgData name="Simone R Nelson she_her" userId="5b60cf25-6aa4-4cbb-9011-b78d678a26b6" providerId="ADAL" clId="{0911E9A5-58CD-46B1-9C32-7B37E4555776}"/>
    <pc:docChg chg="custSel addSld modSld">
      <pc:chgData name="Simone R Nelson she_her" userId="5b60cf25-6aa4-4cbb-9011-b78d678a26b6" providerId="ADAL" clId="{0911E9A5-58CD-46B1-9C32-7B37E4555776}" dt="2021-11-03T00:28:48.786" v="302" actId="6549"/>
      <pc:docMkLst>
        <pc:docMk/>
      </pc:docMkLst>
      <pc:sldChg chg="modSp">
        <pc:chgData name="Simone R Nelson she_her" userId="5b60cf25-6aa4-4cbb-9011-b78d678a26b6" providerId="ADAL" clId="{0911E9A5-58CD-46B1-9C32-7B37E4555776}" dt="2021-11-03T00:22:34.531" v="0" actId="6549"/>
        <pc:sldMkLst>
          <pc:docMk/>
          <pc:sldMk cId="1904476530" sldId="286"/>
        </pc:sldMkLst>
        <pc:spChg chg="mod">
          <ac:chgData name="Simone R Nelson she_her" userId="5b60cf25-6aa4-4cbb-9011-b78d678a26b6" providerId="ADAL" clId="{0911E9A5-58CD-46B1-9C32-7B37E4555776}" dt="2021-11-03T00:22:34.531" v="0" actId="6549"/>
          <ac:spMkLst>
            <pc:docMk/>
            <pc:sldMk cId="1904476530" sldId="286"/>
            <ac:spMk id="6" creationId="{00000000-0000-0000-0000-000000000000}"/>
          </ac:spMkLst>
        </pc:spChg>
      </pc:sldChg>
      <pc:sldChg chg="modSp add">
        <pc:chgData name="Simone R Nelson she_her" userId="5b60cf25-6aa4-4cbb-9011-b78d678a26b6" providerId="ADAL" clId="{0911E9A5-58CD-46B1-9C32-7B37E4555776}" dt="2021-11-03T00:28:48.786" v="302" actId="6549"/>
        <pc:sldMkLst>
          <pc:docMk/>
          <pc:sldMk cId="3375638456" sldId="300"/>
        </pc:sldMkLst>
        <pc:spChg chg="mod">
          <ac:chgData name="Simone R Nelson she_her" userId="5b60cf25-6aa4-4cbb-9011-b78d678a26b6" providerId="ADAL" clId="{0911E9A5-58CD-46B1-9C32-7B37E4555776}" dt="2021-11-03T00:28:48.786" v="302" actId="6549"/>
          <ac:spMkLst>
            <pc:docMk/>
            <pc:sldMk cId="3375638456" sldId="300"/>
            <ac:spMk id="2" creationId="{71C91A50-17B4-4EB0-A92B-A9CD6CD8AFBD}"/>
          </ac:spMkLst>
        </pc:spChg>
        <pc:spChg chg="mod">
          <ac:chgData name="Simone R Nelson she_her" userId="5b60cf25-6aa4-4cbb-9011-b78d678a26b6" providerId="ADAL" clId="{0911E9A5-58CD-46B1-9C32-7B37E4555776}" dt="2021-11-03T00:23:55.306" v="2"/>
          <ac:spMkLst>
            <pc:docMk/>
            <pc:sldMk cId="3375638456" sldId="300"/>
            <ac:spMk id="3" creationId="{F69D5CCC-6335-41A3-B3D6-FE78F148AF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1BF01-08DE-42EF-91B0-C0FE10F4BC54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FC149-E5D3-4D2A-8798-B6175A4B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3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knursing@uw.edu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ing.uw.edu/dnp-instructions/" TargetMode="External"/><Relationship Id="rId2" Type="http://schemas.openxmlformats.org/officeDocument/2006/relationships/hyperlink" Target="https://nursing.uw.edu/programs/degree-programs-tracks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sknursing@uw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ursing.uw.edu/programs/degree/dnp-pmhnp/international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.uw.edu/admissions/apply-now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DNP Information Session 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Three letters of recommendation are required</a:t>
            </a:r>
          </a:p>
          <a:p>
            <a:pPr lvl="1"/>
            <a:r>
              <a:rPr lang="en-US" dirty="0"/>
              <a:t>One academic recommendation, one clinical recommendation, and the third can be either academic, clinical, or a community recommendation</a:t>
            </a:r>
          </a:p>
          <a:p>
            <a:r>
              <a:rPr lang="en-US" dirty="0"/>
              <a:t>Pro Tip: Meet with the individuals who are writing your letters of recommendation </a:t>
            </a:r>
          </a:p>
          <a:p>
            <a:pPr lvl="1"/>
            <a:r>
              <a:rPr lang="en-US" dirty="0"/>
              <a:t>Talk about your goals, what program you are applying to, and what you want your letter or recommendation to reflect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756" y="371511"/>
            <a:ext cx="8472244" cy="991998"/>
          </a:xfrm>
        </p:spPr>
        <p:txBody>
          <a:bodyPr/>
          <a:lstStyle/>
          <a:p>
            <a:r>
              <a:rPr lang="en-US" dirty="0"/>
              <a:t>Letter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57947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1B6768-1083-4283-9B26-B5ACE2F75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076956" cy="4421314"/>
          </a:xfrm>
        </p:spPr>
        <p:txBody>
          <a:bodyPr/>
          <a:lstStyle/>
          <a:p>
            <a:r>
              <a:rPr lang="en-US" dirty="0"/>
              <a:t>Designate your recommenders online</a:t>
            </a:r>
          </a:p>
          <a:p>
            <a:r>
              <a:rPr lang="en-US" dirty="0"/>
              <a:t>Give recommenders plenty of time to write your letter</a:t>
            </a:r>
          </a:p>
          <a:p>
            <a:r>
              <a:rPr lang="en-US" dirty="0"/>
              <a:t>Let your recommenders know they will be receiving an email request from the UW</a:t>
            </a:r>
          </a:p>
          <a:p>
            <a:r>
              <a:rPr lang="en-US" dirty="0"/>
              <a:t>The email will contain a form to complete and </a:t>
            </a:r>
            <a:r>
              <a:rPr lang="en-US"/>
              <a:t>a prompt to </a:t>
            </a:r>
            <a:r>
              <a:rPr lang="en-US" dirty="0"/>
              <a:t>write a letter</a:t>
            </a:r>
          </a:p>
          <a:p>
            <a:r>
              <a:rPr lang="en-US" dirty="0"/>
              <a:t>Remind them to check their junk/spam boxes</a:t>
            </a:r>
          </a:p>
          <a:p>
            <a:r>
              <a:rPr lang="en-US" dirty="0"/>
              <a:t>If after all of this they still have not received the request contact the UWSON </a:t>
            </a:r>
            <a:r>
              <a:rPr lang="en-US" dirty="0">
                <a:hlinkClick r:id="rId2"/>
              </a:rPr>
              <a:t>asknursing@uw.edu</a:t>
            </a:r>
            <a:r>
              <a:rPr lang="en-US" dirty="0"/>
              <a:t> or call 206-543-8736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1C1E8D-B0F7-4658-8DD3-C9B281FA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Recommendation continue</a:t>
            </a:r>
          </a:p>
        </p:txBody>
      </p:sp>
    </p:spTree>
    <p:extLst>
      <p:ext uri="{BB962C8B-B14F-4D97-AF65-F5344CB8AC3E}">
        <p14:creationId xmlns:p14="http://schemas.microsoft.com/office/powerpoint/2010/main" val="405686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One letter should be completed by someone who has supervised you during your hands-on healthcare experience and can speak to your future ability to function in your chosen role (DNP).</a:t>
            </a:r>
          </a:p>
          <a:p>
            <a:r>
              <a:rPr lang="en-US" dirty="0"/>
              <a:t>Pro Tip: Get a letter from an individual who has an advanced practice degree in the track you are pursuing. </a:t>
            </a:r>
          </a:p>
          <a:p>
            <a:pPr lvl="1"/>
            <a:r>
              <a:rPr lang="en-US" dirty="0"/>
              <a:t>For example if you are applying to the FNP track try to get a letter from a practicing FNP you know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Recommendation continue</a:t>
            </a:r>
          </a:p>
        </p:txBody>
      </p:sp>
    </p:spTree>
    <p:extLst>
      <p:ext uri="{BB962C8B-B14F-4D97-AF65-F5344CB8AC3E}">
        <p14:creationId xmlns:p14="http://schemas.microsoft.com/office/powerpoint/2010/main" val="6357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C91A50-17B4-4EB0-A92B-A9CD6CD8AF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One letter should be academic</a:t>
            </a:r>
          </a:p>
          <a:p>
            <a:pPr lvl="1"/>
            <a:r>
              <a:rPr lang="en-US" dirty="0"/>
              <a:t>This letter should be written by someone who can speak to your readiness for graduate </a:t>
            </a:r>
            <a:r>
              <a:rPr lang="en-US"/>
              <a:t>study.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9D5CCC-6335-41A3-B3D6-FE78F148A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Recommendation continue</a:t>
            </a:r>
          </a:p>
        </p:txBody>
      </p:sp>
    </p:spTree>
    <p:extLst>
      <p:ext uri="{BB962C8B-B14F-4D97-AF65-F5344CB8AC3E}">
        <p14:creationId xmlns:p14="http://schemas.microsoft.com/office/powerpoint/2010/main" val="337563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Compose and save your admissions essay responses as a PDF, Word, or RTF document.</a:t>
            </a:r>
          </a:p>
          <a:p>
            <a:r>
              <a:rPr lang="en-US" dirty="0"/>
              <a:t>Address each essay question separately.</a:t>
            </a:r>
          </a:p>
          <a:p>
            <a:r>
              <a:rPr lang="en-US" dirty="0"/>
              <a:t>Responses for each part should be no more than two double-spaced pages in 11-point Arial or Calibri font and 1" margins.</a:t>
            </a:r>
          </a:p>
          <a:p>
            <a:r>
              <a:rPr lang="en-US" dirty="0"/>
              <a:t>All essays should be solely your work without any outside help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ADMISSIONS ESSAYS: Overview</a:t>
            </a:r>
          </a:p>
        </p:txBody>
      </p:sp>
    </p:spTree>
    <p:extLst>
      <p:ext uri="{BB962C8B-B14F-4D97-AF65-F5344CB8AC3E}">
        <p14:creationId xmlns:p14="http://schemas.microsoft.com/office/powerpoint/2010/main" val="195991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Indicate which track you are applying to.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Explain why you are interested in this particular role for your future practice. </a:t>
            </a:r>
          </a:p>
          <a:p>
            <a:pPr lvl="1"/>
            <a:r>
              <a:rPr lang="en-US" sz="1600" dirty="0"/>
              <a:t>clinical nurse specialist</a:t>
            </a:r>
          </a:p>
          <a:p>
            <a:pPr lvl="1"/>
            <a:r>
              <a:rPr lang="en-US" sz="1600" dirty="0"/>
              <a:t>nurse-midwife</a:t>
            </a:r>
          </a:p>
          <a:p>
            <a:pPr lvl="1"/>
            <a:r>
              <a:rPr lang="en-US" sz="1600" dirty="0"/>
              <a:t>nurse practitioner</a:t>
            </a:r>
          </a:p>
          <a:p>
            <a:pPr lvl="1"/>
            <a:r>
              <a:rPr lang="en-US" sz="1600" dirty="0"/>
              <a:t>population health nurse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#1: TRACK SELECTION</a:t>
            </a:r>
          </a:p>
        </p:txBody>
      </p:sp>
    </p:spTree>
    <p:extLst>
      <p:ext uri="{BB962C8B-B14F-4D97-AF65-F5344CB8AC3E}">
        <p14:creationId xmlns:p14="http://schemas.microsoft.com/office/powerpoint/2010/main" val="66271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Explain why you are interested in your chosen population for your future practice. </a:t>
            </a:r>
          </a:p>
          <a:p>
            <a:pPr lvl="1"/>
            <a:r>
              <a:rPr lang="en-US" sz="1600" dirty="0"/>
              <a:t>Women</a:t>
            </a:r>
          </a:p>
          <a:p>
            <a:pPr lvl="1"/>
            <a:r>
              <a:rPr lang="en-US" sz="1600" dirty="0"/>
              <a:t>Pediatric</a:t>
            </a:r>
          </a:p>
          <a:p>
            <a:pPr lvl="1"/>
            <a:r>
              <a:rPr lang="en-US" sz="1600" dirty="0"/>
              <a:t>adults/older adults</a:t>
            </a:r>
          </a:p>
          <a:p>
            <a:pPr lvl="1"/>
            <a:r>
              <a:rPr lang="en-US" sz="1600" dirty="0"/>
              <a:t>Families</a:t>
            </a:r>
          </a:p>
          <a:p>
            <a:pPr lvl="1"/>
            <a:r>
              <a:rPr lang="en-US" sz="1600" dirty="0"/>
              <a:t>Communities</a:t>
            </a:r>
          </a:p>
          <a:p>
            <a:r>
              <a:rPr lang="en-US" dirty="0"/>
              <a:t>Include a discussion of specific experiences that led you to make this decision.</a:t>
            </a:r>
          </a:p>
          <a:p>
            <a:r>
              <a:rPr lang="en-US" dirty="0"/>
              <a:t>Make sure that you clearly articulate that you understand the role you are applying to.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#1: TRACK SELECTION continued</a:t>
            </a:r>
          </a:p>
        </p:txBody>
      </p:sp>
    </p:spTree>
    <p:extLst>
      <p:ext uri="{BB962C8B-B14F-4D97-AF65-F5344CB8AC3E}">
        <p14:creationId xmlns:p14="http://schemas.microsoft.com/office/powerpoint/2010/main" val="736880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Describe significant experiences that have contributed to your interest in pursuing a clinical doctorate (the DNP degree) at the University of Washington (UW). </a:t>
            </a:r>
          </a:p>
          <a:p>
            <a:r>
              <a:rPr lang="en-US" dirty="0"/>
              <a:t>Clearly specify outcomes you wish to gain from graduate/doctoral study above and beyond preparation for a specific role discussed in Essay #1.</a:t>
            </a:r>
          </a:p>
          <a:p>
            <a:pPr lvl="1"/>
            <a:r>
              <a:rPr lang="en-US" sz="1600" dirty="0"/>
              <a:t>clinical nurse specialist, nurse-midwife, nurse practitioner, population health nurse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#2: BACKGROUND AND CAREER GOALS</a:t>
            </a:r>
          </a:p>
        </p:txBody>
      </p:sp>
    </p:spTree>
    <p:extLst>
      <p:ext uri="{BB962C8B-B14F-4D97-AF65-F5344CB8AC3E}">
        <p14:creationId xmlns:p14="http://schemas.microsoft.com/office/powerpoint/2010/main" val="259987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Discuss why doctoral study at the UW is the right place to facilitate your career goals</a:t>
            </a:r>
          </a:p>
          <a:p>
            <a:r>
              <a:rPr lang="en-US" dirty="0"/>
              <a:t>Why is now the right time for you professionally and personally to make the commitment of time, energy, and resources that graduate school requires. </a:t>
            </a:r>
          </a:p>
          <a:p>
            <a:r>
              <a:rPr lang="en-US" dirty="0"/>
              <a:t>For this essay, you will review the DNP Essentials and the UW DNP Program Goals.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#2: BACKGROUND AND CAREER GOALS continued</a:t>
            </a:r>
          </a:p>
        </p:txBody>
      </p:sp>
    </p:spTree>
    <p:extLst>
      <p:ext uri="{BB962C8B-B14F-4D97-AF65-F5344CB8AC3E}">
        <p14:creationId xmlns:p14="http://schemas.microsoft.com/office/powerpoint/2010/main" val="1534483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The COVID-19 pandemic has highlighted health inequities that have been occurring in the United States and worldwide. We have heard the phrase "we're all in this together" since this pandemic started.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However, Dr. Bowleg argues that "we are not all in this together" (2020, p. 917, American Journal of Public Health) on COVID-19. Dr. Grant, President of the American Nurses Association, states that inequities in our country are "the most important moral challenge of the 21st century" (ANA 2020 New Releases).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#3: HEALTH EQUITY</a:t>
            </a:r>
          </a:p>
        </p:txBody>
      </p:sp>
    </p:spTree>
    <p:extLst>
      <p:ext uri="{BB962C8B-B14F-4D97-AF65-F5344CB8AC3E}">
        <p14:creationId xmlns:p14="http://schemas.microsoft.com/office/powerpoint/2010/main" val="336036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59305" y="1736726"/>
            <a:ext cx="8196210" cy="4208944"/>
          </a:xfrm>
        </p:spPr>
        <p:txBody>
          <a:bodyPr/>
          <a:lstStyle/>
          <a:p>
            <a:r>
              <a:rPr lang="en-US" sz="2000" dirty="0"/>
              <a:t>Quick overview</a:t>
            </a:r>
          </a:p>
          <a:p>
            <a:pPr lvl="1"/>
            <a:r>
              <a:rPr lang="en-US" sz="1600" dirty="0"/>
              <a:t>UW School of Nursing</a:t>
            </a:r>
          </a:p>
          <a:p>
            <a:pPr lvl="1"/>
            <a:r>
              <a:rPr lang="en-US" sz="1600" dirty="0"/>
              <a:t>Dates and other important information</a:t>
            </a:r>
          </a:p>
          <a:p>
            <a:pPr lvl="1"/>
            <a:r>
              <a:rPr lang="en-US" sz="1600" dirty="0"/>
              <a:t>Eligibility checklist</a:t>
            </a:r>
          </a:p>
          <a:p>
            <a:pPr lvl="1"/>
            <a:r>
              <a:rPr lang="en-US" sz="1600" dirty="0"/>
              <a:t>What track is right for you</a:t>
            </a:r>
          </a:p>
          <a:p>
            <a:pPr lvl="1"/>
            <a:r>
              <a:rPr lang="en-US" sz="1600" dirty="0"/>
              <a:t>How to apply</a:t>
            </a:r>
          </a:p>
          <a:p>
            <a:pPr lvl="1"/>
            <a:r>
              <a:rPr lang="en-US" sz="1600" dirty="0"/>
              <a:t>General application tips</a:t>
            </a:r>
          </a:p>
          <a:p>
            <a:r>
              <a:rPr lang="en-US" sz="2000" dirty="0"/>
              <a:t>Letters of Recommendation</a:t>
            </a:r>
          </a:p>
          <a:p>
            <a:r>
              <a:rPr lang="en-US" sz="2000" dirty="0"/>
              <a:t>Essay Questions</a:t>
            </a:r>
          </a:p>
          <a:p>
            <a:pPr lvl="1"/>
            <a:r>
              <a:rPr lang="en-US" sz="1600" dirty="0"/>
              <a:t>Question #1, #2, #3</a:t>
            </a:r>
          </a:p>
          <a:p>
            <a:pPr lvl="1"/>
            <a:r>
              <a:rPr lang="en-US" sz="1600" dirty="0"/>
              <a:t>Optional Statement &amp; Online timed questions </a:t>
            </a:r>
          </a:p>
          <a:p>
            <a:r>
              <a:rPr lang="en-US" sz="2000" dirty="0"/>
              <a:t>Q &amp; 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Session</a:t>
            </a:r>
          </a:p>
        </p:txBody>
      </p:sp>
    </p:spTree>
    <p:extLst>
      <p:ext uri="{BB962C8B-B14F-4D97-AF65-F5344CB8AC3E}">
        <p14:creationId xmlns:p14="http://schemas.microsoft.com/office/powerpoint/2010/main" val="1904476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What are your thoughts about these perspectives?</a:t>
            </a:r>
          </a:p>
          <a:p>
            <a:endParaRPr lang="en-US" dirty="0"/>
          </a:p>
          <a:p>
            <a:r>
              <a:rPr lang="en-US" dirty="0"/>
              <a:t>What do you view as your role and responsibilities as a health care provider and as a member of the nursing profession in addressing health inequities? </a:t>
            </a:r>
          </a:p>
          <a:p>
            <a:endParaRPr lang="en-US" dirty="0"/>
          </a:p>
          <a:p>
            <a:r>
              <a:rPr lang="en-US" dirty="0"/>
              <a:t>Support your position and perspectives with trusted resources.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#3: HEALTH EQUITY continued</a:t>
            </a:r>
          </a:p>
        </p:txBody>
      </p:sp>
    </p:spTree>
    <p:extLst>
      <p:ext uri="{BB962C8B-B14F-4D97-AF65-F5344CB8AC3E}">
        <p14:creationId xmlns:p14="http://schemas.microsoft.com/office/powerpoint/2010/main" val="585653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Track Page</a:t>
            </a:r>
          </a:p>
          <a:p>
            <a:pPr lvl="1"/>
            <a:r>
              <a:rPr lang="en-US" dirty="0">
                <a:hlinkClick r:id="rId2"/>
              </a:rPr>
              <a:t>https://nursing.uw.edu/programs/degree-programs-tracks/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DNP Instructions</a:t>
            </a:r>
          </a:p>
          <a:p>
            <a:pPr lvl="1"/>
            <a:r>
              <a:rPr lang="en-US" dirty="0">
                <a:hlinkClick r:id="rId3"/>
              </a:rPr>
              <a:t>https://nursing.uw.edu/dnp-instructions/</a:t>
            </a:r>
            <a:endParaRPr lang="en-US" dirty="0"/>
          </a:p>
          <a:p>
            <a:endParaRPr lang="en-US" dirty="0"/>
          </a:p>
          <a:p>
            <a:r>
              <a:rPr lang="en-US" dirty="0"/>
              <a:t>Simone Nelson</a:t>
            </a:r>
          </a:p>
          <a:p>
            <a:pPr lvl="1"/>
            <a:r>
              <a:rPr lang="en-US" dirty="0"/>
              <a:t>snelson@uw.edu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</a:t>
            </a:r>
          </a:p>
        </p:txBody>
      </p:sp>
    </p:spTree>
    <p:extLst>
      <p:ext uri="{BB962C8B-B14F-4D97-AF65-F5344CB8AC3E}">
        <p14:creationId xmlns:p14="http://schemas.microsoft.com/office/powerpoint/2010/main" val="1983727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Deadline January 15</a:t>
            </a:r>
            <a:r>
              <a:rPr lang="en-US" sz="6000" baseline="30000" dirty="0"/>
              <a:t>th</a:t>
            </a:r>
            <a:r>
              <a:rPr lang="en-US" sz="6000" dirty="0"/>
              <a:t> 11:59pm (PST)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	</a:t>
            </a:r>
          </a:p>
        </p:txBody>
      </p:sp>
    </p:spTree>
    <p:extLst>
      <p:ext uri="{BB962C8B-B14F-4D97-AF65-F5344CB8AC3E}">
        <p14:creationId xmlns:p14="http://schemas.microsoft.com/office/powerpoint/2010/main" val="3777751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F7FA1-D32D-4F61-BD6E-6C2C2ECB19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sz="4000" dirty="0"/>
              <a:t>Please email </a:t>
            </a:r>
            <a:r>
              <a:rPr lang="en-US" sz="4000" dirty="0">
                <a:hlinkClick r:id="rId2"/>
              </a:rPr>
              <a:t>asknursing@uw.edu</a:t>
            </a:r>
            <a:r>
              <a:rPr lang="en-US" sz="40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CB7B9-E896-481D-BC00-AC4CA0143B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757" y="1730667"/>
            <a:ext cx="8184662" cy="684806"/>
          </a:xfrm>
        </p:spPr>
        <p:txBody>
          <a:bodyPr/>
          <a:lstStyle/>
          <a:p>
            <a:r>
              <a:rPr lang="en-US" sz="3200" b="1" dirty="0"/>
              <a:t>Questions???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r>
              <a:rPr lang="en-US" sz="4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0922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School of Nursing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71756" y="1643584"/>
            <a:ext cx="7197626" cy="40154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Located on the Seattle Campus</a:t>
            </a:r>
          </a:p>
          <a:p>
            <a:r>
              <a:rPr lang="en-US" dirty="0"/>
              <a:t>State of the art simulation learning lab</a:t>
            </a:r>
          </a:p>
          <a:p>
            <a:r>
              <a:rPr lang="en-US" dirty="0"/>
              <a:t>Work with nationally and globally acclaimed faculty</a:t>
            </a:r>
          </a:p>
          <a:p>
            <a:r>
              <a:rPr lang="en-US" dirty="0"/>
              <a:t>Community partnerships with number of local hospitals, clinics, and agencies across WA State</a:t>
            </a:r>
          </a:p>
          <a:p>
            <a:r>
              <a:rPr lang="en-US" dirty="0"/>
              <a:t>99% graduation rate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0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2022 DNP application deadline: January 15, 2022 by 11:59 pm (PST)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GRE required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Offer notifications usually go out by the end of March and no later then April 15 of the academic year you are applying 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and Other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4902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/>
              <a:t>A minimum cumulative GPA of 3.0 for the last 90 graded college/university quarter credits or equivalent credits completed</a:t>
            </a:r>
          </a:p>
          <a:p>
            <a:r>
              <a:rPr lang="en-US" sz="2200" dirty="0"/>
              <a:t>BSN from a CCNE or NLN accredited program by the time you start your program</a:t>
            </a:r>
          </a:p>
          <a:p>
            <a:r>
              <a:rPr lang="en-US" sz="2200" dirty="0"/>
              <a:t>Proof of English language proficiency, if your native language in not English, regardless of citizenship. More information provided on </a:t>
            </a:r>
            <a:r>
              <a:rPr lang="en-US" sz="2200" dirty="0">
                <a:hlinkClick r:id="rId2"/>
              </a:rPr>
              <a:t>International applicants page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Checklist </a:t>
            </a:r>
          </a:p>
        </p:txBody>
      </p:sp>
    </p:spTree>
    <p:extLst>
      <p:ext uri="{BB962C8B-B14F-4D97-AF65-F5344CB8AC3E}">
        <p14:creationId xmlns:p14="http://schemas.microsoft.com/office/powerpoint/2010/main" val="409429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/>
              <a:t> 3 quarter-credit (or equivalent) course in descriptive and inferential statistics with a minimum grade of 2.0 within in the last 5 years– this must be completed before program start.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Checklist continued</a:t>
            </a:r>
          </a:p>
        </p:txBody>
      </p:sp>
    </p:spTree>
    <p:extLst>
      <p:ext uri="{BB962C8B-B14F-4D97-AF65-F5344CB8AC3E}">
        <p14:creationId xmlns:p14="http://schemas.microsoft.com/office/powerpoint/2010/main" val="350372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If you are not sure which track you would like to apply to please visit our website to learn more about each track</a:t>
            </a:r>
          </a:p>
          <a:p>
            <a:endParaRPr lang="en-US" dirty="0"/>
          </a:p>
          <a:p>
            <a:r>
              <a:rPr lang="en-US" dirty="0"/>
              <a:t>You must select a track when applying </a:t>
            </a:r>
          </a:p>
          <a:p>
            <a:endParaRPr lang="en-US" dirty="0"/>
          </a:p>
          <a:p>
            <a:r>
              <a:rPr lang="en-US" dirty="0"/>
              <a:t>Interested in multiple tracks? You will have to apply to each track separately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Track?</a:t>
            </a:r>
          </a:p>
        </p:txBody>
      </p:sp>
    </p:spTree>
    <p:extLst>
      <p:ext uri="{BB962C8B-B14F-4D97-AF65-F5344CB8AC3E}">
        <p14:creationId xmlns:p14="http://schemas.microsoft.com/office/powerpoint/2010/main" val="238264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Applying to the UW DNP program is completely online</a:t>
            </a:r>
          </a:p>
          <a:p>
            <a:r>
              <a:rPr lang="en-US" dirty="0"/>
              <a:t>You will complete and upload all components of the application via the </a:t>
            </a:r>
            <a:r>
              <a:rPr lang="en-US" dirty="0">
                <a:hlinkClick r:id="rId2"/>
              </a:rPr>
              <a:t>UW Graduate School website</a:t>
            </a:r>
            <a:r>
              <a:rPr lang="en-US" dirty="0"/>
              <a:t>.</a:t>
            </a:r>
          </a:p>
          <a:p>
            <a:r>
              <a:rPr lang="en-US" dirty="0"/>
              <a:t>All DNP applicants will be charged an $85.00 application fee</a:t>
            </a:r>
          </a:p>
          <a:p>
            <a:r>
              <a:rPr lang="en-US" dirty="0"/>
              <a:t>It is HIGHLY recommended that you save a copy of each PDF document for your own records. You will be unable to access them once you have submitted your online application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Communicate that you understand what the DNP is about vs PhD or MSN</a:t>
            </a:r>
          </a:p>
          <a:p>
            <a:r>
              <a:rPr lang="en-US" dirty="0"/>
              <a:t>What has informed your track choice</a:t>
            </a:r>
          </a:p>
          <a:p>
            <a:r>
              <a:rPr lang="en-US" dirty="0"/>
              <a:t>Communicate that you understand and are prepared to handle the academic rigor of graduate study</a:t>
            </a:r>
          </a:p>
          <a:p>
            <a:r>
              <a:rPr lang="en-US" dirty="0"/>
              <a:t>The essay, letters of recommendation, and resume should reinforce one another.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Application Tips</a:t>
            </a:r>
          </a:p>
        </p:txBody>
      </p:sp>
    </p:spTree>
    <p:extLst>
      <p:ext uri="{BB962C8B-B14F-4D97-AF65-F5344CB8AC3E}">
        <p14:creationId xmlns:p14="http://schemas.microsoft.com/office/powerpoint/2010/main" val="10310317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6522B25AA8564EBAF85D2103878309" ma:contentTypeVersion="14" ma:contentTypeDescription="Create a new document." ma:contentTypeScope="" ma:versionID="88f43e5db75684e636ecfcc2e1b825ed">
  <xsd:schema xmlns:xsd="http://www.w3.org/2001/XMLSchema" xmlns:xs="http://www.w3.org/2001/XMLSchema" xmlns:p="http://schemas.microsoft.com/office/2006/metadata/properties" xmlns:ns3="4376a56a-a670-4ec9-aa8d-3a65cadc2fcc" xmlns:ns4="5ada7d56-8a37-4644-877f-393e6cbed06f" targetNamespace="http://schemas.microsoft.com/office/2006/metadata/properties" ma:root="true" ma:fieldsID="1704c8232f8a84d8820279895ae92cca" ns3:_="" ns4:_="">
    <xsd:import namespace="4376a56a-a670-4ec9-aa8d-3a65cadc2fcc"/>
    <xsd:import namespace="5ada7d56-8a37-4644-877f-393e6cbed0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6a56a-a670-4ec9-aa8d-3a65cadc2f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a7d56-8a37-4644-877f-393e6cbed06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1598EE-92ED-4BCF-A2B3-734F7A733D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F3CA5C-942E-48F2-B73A-1A955241E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76a56a-a670-4ec9-aa8d-3a65cadc2fcc"/>
    <ds:schemaRef ds:uri="5ada7d56-8a37-4644-877f-393e6cbed0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3E147F-8293-4ADC-B03F-52F221039179}">
  <ds:schemaRefs>
    <ds:schemaRef ds:uri="http://purl.org/dc/terms/"/>
    <ds:schemaRef ds:uri="http://schemas.openxmlformats.org/package/2006/metadata/core-properties"/>
    <ds:schemaRef ds:uri="4376a56a-a670-4ec9-aa8d-3a65cadc2fc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ada7d56-8a37-4644-877f-393e6cbed06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46795</TotalTime>
  <Words>1178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DNP Information Session </vt:lpstr>
      <vt:lpstr>Today’s Session</vt:lpstr>
      <vt:lpstr>UW School of Nursing</vt:lpstr>
      <vt:lpstr>Dates and Other Important Information</vt:lpstr>
      <vt:lpstr>Eligibility Checklist </vt:lpstr>
      <vt:lpstr>Eligibility Checklist continued</vt:lpstr>
      <vt:lpstr>Which Track?</vt:lpstr>
      <vt:lpstr>How to apply </vt:lpstr>
      <vt:lpstr>General Application Tips</vt:lpstr>
      <vt:lpstr>Letter of Recommendation</vt:lpstr>
      <vt:lpstr>Letter of Recommendation continue</vt:lpstr>
      <vt:lpstr>Letter of Recommendation continue</vt:lpstr>
      <vt:lpstr>Letter of Recommendation continue</vt:lpstr>
      <vt:lpstr>ADMISSIONS ESSAYS: Overview</vt:lpstr>
      <vt:lpstr>ESSAY #1: TRACK SELECTION</vt:lpstr>
      <vt:lpstr>ESSAY #1: TRACK SELECTION continued</vt:lpstr>
      <vt:lpstr>ESSAY #2: BACKGROUND AND CAREER GOALS</vt:lpstr>
      <vt:lpstr>ESSAY #2: BACKGROUND AND CAREER GOALS continued</vt:lpstr>
      <vt:lpstr>ESSAY #3: HEALTH EQUITY</vt:lpstr>
      <vt:lpstr>ESSAY #3: HEALTH EQUITY continued</vt:lpstr>
      <vt:lpstr>Helpful Resources</vt:lpstr>
      <vt:lpstr>Deadline 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Simone R Nelson she_her</cp:lastModifiedBy>
  <cp:revision>93</cp:revision>
  <cp:lastPrinted>2019-08-05T20:25:17Z</cp:lastPrinted>
  <dcterms:created xsi:type="dcterms:W3CDTF">2014-10-14T00:51:43Z</dcterms:created>
  <dcterms:modified xsi:type="dcterms:W3CDTF">2021-11-03T00:28:54Z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0x010100776522B25AA8564EBAF85D2103878309</vt:lpwstr>
  </property>
</Properties>
</file>