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notesMasterIdLst>
    <p:notesMasterId r:id="rId25"/>
  </p:notesMasterIdLst>
  <p:sldIdLst>
    <p:sldId id="259" r:id="rId4"/>
    <p:sldId id="285" r:id="rId5"/>
    <p:sldId id="278" r:id="rId6"/>
    <p:sldId id="286" r:id="rId7"/>
    <p:sldId id="257" r:id="rId8"/>
    <p:sldId id="270" r:id="rId9"/>
    <p:sldId id="260" r:id="rId10"/>
    <p:sldId id="261" r:id="rId11"/>
    <p:sldId id="279" r:id="rId12"/>
    <p:sldId id="262" r:id="rId13"/>
    <p:sldId id="280" r:id="rId14"/>
    <p:sldId id="281" r:id="rId15"/>
    <p:sldId id="282" r:id="rId16"/>
    <p:sldId id="283" r:id="rId17"/>
    <p:sldId id="264" r:id="rId18"/>
    <p:sldId id="274" r:id="rId19"/>
    <p:sldId id="277" r:id="rId20"/>
    <p:sldId id="263" r:id="rId21"/>
    <p:sldId id="258" r:id="rId22"/>
    <p:sldId id="284" r:id="rId23"/>
    <p:sldId id="26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2E83"/>
    <a:srgbClr val="E8D3A2"/>
    <a:srgbClr val="E8E3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94682"/>
  </p:normalViewPr>
  <p:slideViewPr>
    <p:cSldViewPr snapToGrid="0" snapToObjects="1" showGuides="1">
      <p:cViewPr varScale="1">
        <p:scale>
          <a:sx n="123" d="100"/>
          <a:sy n="123" d="100"/>
        </p:scale>
        <p:origin x="1590" y="102"/>
      </p:cViewPr>
      <p:guideLst>
        <p:guide orient="horz" pos="2488"/>
        <p:guide pos="4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242F8D-8468-4BCB-BF2F-BBB428B7E7FB}" type="datetimeFigureOut">
              <a:rPr lang="en-US" smtClean="0"/>
              <a:t>6/9/2021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B8FC27-6A48-4471-B380-9984E6DD5469}" type="slidenum">
              <a:rPr lang="en-US" smtClean="0"/>
              <a:t>‹#›</a:t>
            </a:fld>
            <a:endParaRPr lang="en-US"/>
          </a:p>
        </p:txBody>
      </p:sp>
    </p:spTree>
    <p:extLst>
      <p:ext uri="{BB962C8B-B14F-4D97-AF65-F5344CB8AC3E}">
        <p14:creationId xmlns:p14="http://schemas.microsoft.com/office/powerpoint/2010/main" val="1488529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about</a:t>
            </a:r>
            <a:r>
              <a:rPr lang="en-US" baseline="0" dirty="0"/>
              <a:t> how we do not accept IELTS. Scores must be within the last two years.  </a:t>
            </a:r>
            <a:endParaRPr lang="en-US" dirty="0"/>
          </a:p>
        </p:txBody>
      </p:sp>
      <p:sp>
        <p:nvSpPr>
          <p:cNvPr id="4" name="Slide Number Placeholder 3"/>
          <p:cNvSpPr>
            <a:spLocks noGrp="1"/>
          </p:cNvSpPr>
          <p:nvPr>
            <p:ph type="sldNum" sz="quarter" idx="10"/>
          </p:nvPr>
        </p:nvSpPr>
        <p:spPr/>
        <p:txBody>
          <a:bodyPr/>
          <a:lstStyle/>
          <a:p>
            <a:fld id="{40B8FC27-6A48-4471-B380-9984E6DD5469}" type="slidenum">
              <a:rPr lang="en-US" smtClean="0"/>
              <a:t>6</a:t>
            </a:fld>
            <a:endParaRPr lang="en-US"/>
          </a:p>
        </p:txBody>
      </p:sp>
    </p:spTree>
    <p:extLst>
      <p:ext uri="{BB962C8B-B14F-4D97-AF65-F5344CB8AC3E}">
        <p14:creationId xmlns:p14="http://schemas.microsoft.com/office/powerpoint/2010/main" val="1529628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1"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3" name="Picture 2"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4" name="Picture 3" descr="Bar_RtAngle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sp>
        <p:nvSpPr>
          <p:cNvPr id="5" name="Title 4"/>
          <p:cNvSpPr>
            <a:spLocks noGrp="1"/>
          </p:cNvSpPr>
          <p:nvPr>
            <p:ph type="title" hasCustomPrompt="1"/>
          </p:nvPr>
        </p:nvSpPr>
        <p:spPr>
          <a:xfrm>
            <a:off x="671757" y="939146"/>
            <a:ext cx="6972300" cy="2871103"/>
          </a:xfrm>
          <a:prstGeom prst="rect">
            <a:avLst/>
          </a:prstGeom>
        </p:spPr>
        <p:txBody>
          <a:bodyPr anchor="b"/>
          <a:lstStyle>
            <a:lvl1pPr algn="l">
              <a:defRPr sz="5000" b="1" i="0">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4663" cy="991998"/>
          </a:xfrm>
          <a:prstGeom prst="rect">
            <a:avLst/>
          </a:prstGeom>
        </p:spPr>
        <p:txBody>
          <a:bodyPr anchor="b"/>
          <a:lstStyle>
            <a:lvl1pPr algn="l">
              <a:defRPr sz="3000" b="1" i="0">
                <a:solidFill>
                  <a:srgbClr val="4B2E83"/>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0728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3759"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45022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7" y="365125"/>
            <a:ext cx="8184662"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5" y="365125"/>
            <a:ext cx="8064505"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0" name="Picture 9"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5" y="371510"/>
            <a:ext cx="8184663"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79824"/>
            <a:ext cx="6972300" cy="2641756"/>
          </a:xfrm>
          <a:prstGeom prst="rect">
            <a:avLst/>
          </a:prstGeom>
        </p:spPr>
        <p:txBody>
          <a:bodyPr anchor="b"/>
          <a:lstStyle>
            <a:lvl1pPr algn="l">
              <a:defRPr sz="5000" b="1" i="0">
                <a:solidFill>
                  <a:schemeClr val="tx2"/>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7" y="365069"/>
            <a:ext cx="8184662" cy="998440"/>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064505"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67124"/>
            <a:ext cx="6972300" cy="2641756"/>
          </a:xfrm>
          <a:prstGeom prst="rect">
            <a:avLst/>
          </a:prstGeom>
        </p:spPr>
        <p:txBody>
          <a:bodyPr anchor="b"/>
          <a:lstStyle>
            <a:lvl1pPr algn="l">
              <a:defRPr sz="5000" b="1" i="0">
                <a:solidFill>
                  <a:srgbClr val="4B2E83"/>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nursing.uw.edu/staff"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nursing.uw.edu/prospective/visit/phd/" TargetMode="Externa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hyperlink" Target="mailto:asknursing@uw.edu"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ursing.uw.edu/programs/degree/phd/internationa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grad.uw.edu/admissions/apply-now/" TargetMode="Externa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PhD Information Session </a:t>
            </a:r>
          </a:p>
        </p:txBody>
      </p:sp>
    </p:spTree>
    <p:extLst>
      <p:ext uri="{BB962C8B-B14F-4D97-AF65-F5344CB8AC3E}">
        <p14:creationId xmlns:p14="http://schemas.microsoft.com/office/powerpoint/2010/main" val="191347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800" u="sng" dirty="0"/>
              <a:t>Briefly</a:t>
            </a:r>
            <a:r>
              <a:rPr lang="en-US" sz="2800" dirty="0"/>
              <a:t> indicate, in one to two sentences, the specific research focus in which you are interested</a:t>
            </a:r>
          </a:p>
          <a:p>
            <a:r>
              <a:rPr lang="en-US" sz="2800" dirty="0"/>
              <a:t>This information is utilized to help match you with faculty and ongoing research </a:t>
            </a:r>
          </a:p>
          <a:p>
            <a:r>
              <a:rPr lang="en-US" sz="2800" dirty="0"/>
              <a:t>This does not have to specific </a:t>
            </a:r>
          </a:p>
        </p:txBody>
      </p:sp>
      <p:sp>
        <p:nvSpPr>
          <p:cNvPr id="3" name="Title 2"/>
          <p:cNvSpPr>
            <a:spLocks noGrp="1"/>
          </p:cNvSpPr>
          <p:nvPr>
            <p:ph type="title"/>
          </p:nvPr>
        </p:nvSpPr>
        <p:spPr/>
        <p:txBody>
          <a:bodyPr/>
          <a:lstStyle/>
          <a:p>
            <a:r>
              <a:rPr lang="en-US" dirty="0"/>
              <a:t>Research Focus</a:t>
            </a:r>
          </a:p>
        </p:txBody>
      </p:sp>
    </p:spTree>
    <p:extLst>
      <p:ext uri="{BB962C8B-B14F-4D97-AF65-F5344CB8AC3E}">
        <p14:creationId xmlns:p14="http://schemas.microsoft.com/office/powerpoint/2010/main" val="1649084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This is a 3-part essay</a:t>
            </a:r>
          </a:p>
          <a:p>
            <a:r>
              <a:rPr lang="en-US" dirty="0"/>
              <a:t>Each part should be no longer than two pages for a total of up to six pages</a:t>
            </a:r>
          </a:p>
          <a:p>
            <a:r>
              <a:rPr lang="en-US" dirty="0"/>
              <a:t>Use no smaller than 12-point Arial/Calibri font and 1-inch margins</a:t>
            </a:r>
          </a:p>
          <a:p>
            <a:r>
              <a:rPr lang="en-US" dirty="0"/>
              <a:t>APA format style </a:t>
            </a:r>
          </a:p>
          <a:p>
            <a:r>
              <a:rPr lang="en-US" dirty="0"/>
              <a:t>The essay will be evaluated on the basis of:</a:t>
            </a:r>
          </a:p>
          <a:p>
            <a:pPr lvl="1"/>
            <a:r>
              <a:rPr lang="en-US" dirty="0"/>
              <a:t>Your writing skills</a:t>
            </a:r>
          </a:p>
          <a:p>
            <a:pPr lvl="1"/>
            <a:r>
              <a:rPr lang="en-US" dirty="0"/>
              <a:t>Clarity of thoughts</a:t>
            </a:r>
          </a:p>
          <a:p>
            <a:pPr lvl="1"/>
            <a:r>
              <a:rPr lang="en-US" dirty="0"/>
              <a:t>The content and completeness of your responses to the questions </a:t>
            </a:r>
          </a:p>
          <a:p>
            <a:pPr marL="457200" lvl="1" indent="0">
              <a:buNone/>
            </a:pPr>
            <a:endParaRPr lang="en-US" dirty="0"/>
          </a:p>
        </p:txBody>
      </p:sp>
      <p:sp>
        <p:nvSpPr>
          <p:cNvPr id="3" name="Title 2"/>
          <p:cNvSpPr>
            <a:spLocks noGrp="1"/>
          </p:cNvSpPr>
          <p:nvPr>
            <p:ph type="title"/>
          </p:nvPr>
        </p:nvSpPr>
        <p:spPr/>
        <p:txBody>
          <a:bodyPr/>
          <a:lstStyle/>
          <a:p>
            <a:r>
              <a:rPr lang="en-US" dirty="0"/>
              <a:t>Statement of Goals and Research Interests</a:t>
            </a:r>
          </a:p>
        </p:txBody>
      </p:sp>
    </p:spTree>
    <p:extLst>
      <p:ext uri="{BB962C8B-B14F-4D97-AF65-F5344CB8AC3E}">
        <p14:creationId xmlns:p14="http://schemas.microsoft.com/office/powerpoint/2010/main" val="3572694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Part I: Background and Qualifications </a:t>
            </a:r>
          </a:p>
          <a:p>
            <a:pPr lvl="1"/>
            <a:r>
              <a:rPr lang="en-US" dirty="0"/>
              <a:t>Descried previous education and other significant experiences that have contributed to your professional development and your interest in pursuing a research doctorate </a:t>
            </a:r>
          </a:p>
          <a:p>
            <a:pPr lvl="1"/>
            <a:r>
              <a:rPr lang="en-US" dirty="0"/>
              <a:t>Specify outcome you wish to gain from doctoral study and how doctoral study at UW will facilitate your career goals</a:t>
            </a:r>
          </a:p>
          <a:p>
            <a:pPr lvl="1"/>
            <a:r>
              <a:rPr lang="en-US" dirty="0"/>
              <a:t>Provide a balanced assessment of your personal characteristics that will contribute to successful completion of the doctoral degree </a:t>
            </a:r>
          </a:p>
          <a:p>
            <a:pPr lvl="1"/>
            <a:r>
              <a:rPr lang="en-US" dirty="0"/>
              <a:t>Describe issues you anticipate in transitioning to doctoral study and your planned approach to addressing these issues</a:t>
            </a:r>
          </a:p>
        </p:txBody>
      </p:sp>
      <p:sp>
        <p:nvSpPr>
          <p:cNvPr id="3" name="Title 2"/>
          <p:cNvSpPr>
            <a:spLocks noGrp="1"/>
          </p:cNvSpPr>
          <p:nvPr>
            <p:ph type="title"/>
          </p:nvPr>
        </p:nvSpPr>
        <p:spPr/>
        <p:txBody>
          <a:bodyPr/>
          <a:lstStyle/>
          <a:p>
            <a:r>
              <a:rPr lang="en-US" dirty="0"/>
              <a:t>Statement of Goals and Research Interests</a:t>
            </a:r>
          </a:p>
        </p:txBody>
      </p:sp>
    </p:spTree>
    <p:extLst>
      <p:ext uri="{BB962C8B-B14F-4D97-AF65-F5344CB8AC3E}">
        <p14:creationId xmlns:p14="http://schemas.microsoft.com/office/powerpoint/2010/main" val="184709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800" dirty="0"/>
              <a:t>Part II: Area of Research Focus </a:t>
            </a:r>
          </a:p>
          <a:p>
            <a:pPr lvl="1"/>
            <a:r>
              <a:rPr lang="en-US" sz="2400" dirty="0"/>
              <a:t>Describe your area of research interest </a:t>
            </a:r>
          </a:p>
          <a:p>
            <a:pPr lvl="1"/>
            <a:r>
              <a:rPr lang="en-US" sz="2400" dirty="0"/>
              <a:t>Describe the significance of your research area of interest to a) health and healthcare in general, and b) in relation to established national or global research priorities (for example World Health Organization or National Institute of Nursing Research) </a:t>
            </a:r>
          </a:p>
        </p:txBody>
      </p:sp>
      <p:sp>
        <p:nvSpPr>
          <p:cNvPr id="3" name="Title 2"/>
          <p:cNvSpPr>
            <a:spLocks noGrp="1"/>
          </p:cNvSpPr>
          <p:nvPr>
            <p:ph type="title"/>
          </p:nvPr>
        </p:nvSpPr>
        <p:spPr/>
        <p:txBody>
          <a:bodyPr/>
          <a:lstStyle/>
          <a:p>
            <a:r>
              <a:rPr lang="en-US" dirty="0"/>
              <a:t>Statement of Goals and Research Interests</a:t>
            </a:r>
          </a:p>
        </p:txBody>
      </p:sp>
    </p:spTree>
    <p:extLst>
      <p:ext uri="{BB962C8B-B14F-4D97-AF65-F5344CB8AC3E}">
        <p14:creationId xmlns:p14="http://schemas.microsoft.com/office/powerpoint/2010/main" val="1838785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Part III: Faculty Mentoring </a:t>
            </a:r>
          </a:p>
          <a:p>
            <a:pPr lvl="1"/>
            <a:r>
              <a:rPr lang="en-US" dirty="0"/>
              <a:t>To complete this section of the essay you will first need to utilize the faculty search </a:t>
            </a:r>
            <a:r>
              <a:rPr lang="en-US" dirty="0">
                <a:hlinkClick r:id="rId2"/>
              </a:rPr>
              <a:t>tool</a:t>
            </a:r>
            <a:r>
              <a:rPr lang="en-US" dirty="0"/>
              <a:t> </a:t>
            </a:r>
          </a:p>
          <a:p>
            <a:pPr lvl="1"/>
            <a:r>
              <a:rPr lang="en-US" dirty="0"/>
              <a:t>Research the faculty bios which include their recent publications which is information that can be useful when considering who may be a mentor </a:t>
            </a:r>
          </a:p>
          <a:p>
            <a:pPr lvl="1"/>
            <a:r>
              <a:rPr lang="en-US" dirty="0"/>
              <a:t>After identifying 2-3 potential mentors it is highly recommended that you reach out to the faculty members regarding your research interests to determine if they are a possible mentoring match. If it is not a good fit they can offer recommendations for other faculty members who may be a better fit</a:t>
            </a:r>
          </a:p>
        </p:txBody>
      </p:sp>
      <p:sp>
        <p:nvSpPr>
          <p:cNvPr id="3" name="Title 2"/>
          <p:cNvSpPr>
            <a:spLocks noGrp="1"/>
          </p:cNvSpPr>
          <p:nvPr>
            <p:ph type="title"/>
          </p:nvPr>
        </p:nvSpPr>
        <p:spPr/>
        <p:txBody>
          <a:bodyPr/>
          <a:lstStyle/>
          <a:p>
            <a:r>
              <a:rPr lang="en-US" dirty="0"/>
              <a:t>Statement of Goals and Research Interests</a:t>
            </a:r>
          </a:p>
        </p:txBody>
      </p:sp>
    </p:spTree>
    <p:extLst>
      <p:ext uri="{BB962C8B-B14F-4D97-AF65-F5344CB8AC3E}">
        <p14:creationId xmlns:p14="http://schemas.microsoft.com/office/powerpoint/2010/main" val="2946173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Three letters of recommendation are required</a:t>
            </a:r>
          </a:p>
          <a:p>
            <a:pPr lvl="1"/>
            <a:r>
              <a:rPr lang="en-US" dirty="0"/>
              <a:t>One academic recommendation, one work or research recommendation, and the third can be either academic or professional recommendation</a:t>
            </a:r>
          </a:p>
          <a:p>
            <a:r>
              <a:rPr lang="en-US" dirty="0"/>
              <a:t>Pro Tip: Meet with the individuals who are writing your letters of recommendation </a:t>
            </a:r>
          </a:p>
          <a:p>
            <a:pPr lvl="1"/>
            <a:r>
              <a:rPr lang="en-US" dirty="0"/>
              <a:t>Talk about your goals, what program you are applying to, and what you want your letter or recommendation to reflect</a:t>
            </a:r>
          </a:p>
          <a:p>
            <a:pPr lvl="1"/>
            <a:r>
              <a:rPr lang="en-US" dirty="0"/>
              <a:t>Individuals will be sent an email to fill out the form, tell them that it may go to their junk/spam inbox</a:t>
            </a:r>
          </a:p>
        </p:txBody>
      </p:sp>
      <p:sp>
        <p:nvSpPr>
          <p:cNvPr id="3" name="Title 2"/>
          <p:cNvSpPr>
            <a:spLocks noGrp="1"/>
          </p:cNvSpPr>
          <p:nvPr>
            <p:ph type="title"/>
          </p:nvPr>
        </p:nvSpPr>
        <p:spPr>
          <a:xfrm>
            <a:off x="671756" y="371511"/>
            <a:ext cx="8472244" cy="991998"/>
          </a:xfrm>
        </p:spPr>
        <p:txBody>
          <a:bodyPr/>
          <a:lstStyle/>
          <a:p>
            <a:r>
              <a:rPr lang="en-US" dirty="0"/>
              <a:t>Letter of Recommendation</a:t>
            </a:r>
          </a:p>
        </p:txBody>
      </p:sp>
    </p:spTree>
    <p:extLst>
      <p:ext uri="{BB962C8B-B14F-4D97-AF65-F5344CB8AC3E}">
        <p14:creationId xmlns:p14="http://schemas.microsoft.com/office/powerpoint/2010/main" val="1534483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Must be current references (within five years of application) </a:t>
            </a:r>
          </a:p>
          <a:p>
            <a:r>
              <a:rPr lang="en-US" dirty="0"/>
              <a:t>Academic recommendation- this reference can in some instances may come from a prior degree earned more than 5 years ago. This is acceptable as long as the individual can speak to your present research and leadership potential </a:t>
            </a:r>
          </a:p>
          <a:p>
            <a:pPr lvl="1"/>
            <a:endParaRPr lang="en-US" dirty="0"/>
          </a:p>
          <a:p>
            <a:pPr lvl="1"/>
            <a:endParaRPr lang="en-US" dirty="0"/>
          </a:p>
          <a:p>
            <a:pPr lvl="1"/>
            <a:endParaRPr lang="en-US" dirty="0"/>
          </a:p>
          <a:p>
            <a:pPr lvl="1"/>
            <a:endParaRPr lang="en-US" dirty="0"/>
          </a:p>
          <a:p>
            <a:pPr lvl="1"/>
            <a:endParaRPr lang="en-US" dirty="0"/>
          </a:p>
        </p:txBody>
      </p:sp>
      <p:sp>
        <p:nvSpPr>
          <p:cNvPr id="3" name="Title 2"/>
          <p:cNvSpPr>
            <a:spLocks noGrp="1"/>
          </p:cNvSpPr>
          <p:nvPr>
            <p:ph type="title"/>
          </p:nvPr>
        </p:nvSpPr>
        <p:spPr>
          <a:xfrm>
            <a:off x="671755" y="371511"/>
            <a:ext cx="8321415" cy="991998"/>
          </a:xfrm>
        </p:spPr>
        <p:txBody>
          <a:bodyPr/>
          <a:lstStyle/>
          <a:p>
            <a:r>
              <a:rPr lang="en-US" dirty="0"/>
              <a:t>Letter of Recommendation</a:t>
            </a:r>
          </a:p>
        </p:txBody>
      </p:sp>
    </p:spTree>
    <p:extLst>
      <p:ext uri="{BB962C8B-B14F-4D97-AF65-F5344CB8AC3E}">
        <p14:creationId xmlns:p14="http://schemas.microsoft.com/office/powerpoint/2010/main" val="3756368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Reserve a minimum of 60 minutes to complete the entire interview</a:t>
            </a:r>
          </a:p>
          <a:p>
            <a:r>
              <a:rPr lang="en-US" dirty="0"/>
              <a:t>This will be a online live interview with faculty</a:t>
            </a:r>
          </a:p>
          <a:p>
            <a:r>
              <a:rPr lang="en-US" dirty="0"/>
              <a:t>You will be contacted about scheduling a time for the interview after the application deadline</a:t>
            </a:r>
          </a:p>
        </p:txBody>
      </p:sp>
      <p:sp>
        <p:nvSpPr>
          <p:cNvPr id="3" name="Title 2"/>
          <p:cNvSpPr>
            <a:spLocks noGrp="1"/>
          </p:cNvSpPr>
          <p:nvPr>
            <p:ph type="title"/>
          </p:nvPr>
        </p:nvSpPr>
        <p:spPr/>
        <p:txBody>
          <a:bodyPr/>
          <a:lstStyle/>
          <a:p>
            <a:r>
              <a:rPr lang="en-US" dirty="0"/>
              <a:t>Interview </a:t>
            </a:r>
          </a:p>
        </p:txBody>
      </p:sp>
    </p:spTree>
    <p:extLst>
      <p:ext uri="{BB962C8B-B14F-4D97-AF65-F5344CB8AC3E}">
        <p14:creationId xmlns:p14="http://schemas.microsoft.com/office/powerpoint/2010/main" val="3825359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This is an opportunity to share elements of your background that pertain to the unique contributions you would bring the UW PhD program that were not previously covered in the admission questions, resume, and transcripts </a:t>
            </a:r>
          </a:p>
          <a:p>
            <a:r>
              <a:rPr lang="en-US" dirty="0"/>
              <a:t>Limit 500 words</a:t>
            </a:r>
          </a:p>
          <a:p>
            <a:endParaRPr lang="en-US" dirty="0"/>
          </a:p>
          <a:p>
            <a:pPr marL="0" indent="0">
              <a:buNone/>
            </a:pPr>
            <a:endParaRPr lang="en-US" dirty="0"/>
          </a:p>
        </p:txBody>
      </p:sp>
      <p:sp>
        <p:nvSpPr>
          <p:cNvPr id="3" name="Title 2"/>
          <p:cNvSpPr>
            <a:spLocks noGrp="1"/>
          </p:cNvSpPr>
          <p:nvPr>
            <p:ph type="title"/>
          </p:nvPr>
        </p:nvSpPr>
        <p:spPr/>
        <p:txBody>
          <a:bodyPr/>
          <a:lstStyle/>
          <a:p>
            <a:r>
              <a:rPr lang="en-US" dirty="0"/>
              <a:t>Personal Statement</a:t>
            </a:r>
          </a:p>
        </p:txBody>
      </p:sp>
    </p:spTree>
    <p:extLst>
      <p:ext uri="{BB962C8B-B14F-4D97-AF65-F5344CB8AC3E}">
        <p14:creationId xmlns:p14="http://schemas.microsoft.com/office/powerpoint/2010/main" val="817418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Upload an official transcript for each post-secondary college and university regardless of whether or not a degree was earned</a:t>
            </a:r>
          </a:p>
          <a:p>
            <a:r>
              <a:rPr lang="en-US" dirty="0"/>
              <a:t>The UW School of Nursing recommends that you can and upload </a:t>
            </a:r>
            <a:r>
              <a:rPr lang="en-US" u="sng" dirty="0"/>
              <a:t>official transcripts</a:t>
            </a:r>
            <a:r>
              <a:rPr lang="en-US" dirty="0"/>
              <a:t> as they are easier to evaluate and process.</a:t>
            </a:r>
          </a:p>
          <a:p>
            <a:r>
              <a:rPr lang="en-US" dirty="0"/>
              <a:t>It is your responsibility to upload legible transcripts</a:t>
            </a:r>
          </a:p>
        </p:txBody>
      </p:sp>
      <p:sp>
        <p:nvSpPr>
          <p:cNvPr id="10" name="Title 9"/>
          <p:cNvSpPr>
            <a:spLocks noGrp="1"/>
          </p:cNvSpPr>
          <p:nvPr>
            <p:ph type="title"/>
          </p:nvPr>
        </p:nvSpPr>
        <p:spPr/>
        <p:txBody>
          <a:bodyPr/>
          <a:lstStyle/>
          <a:p>
            <a:r>
              <a:rPr lang="en-US" dirty="0"/>
              <a:t>Submitting Transcripts</a:t>
            </a:r>
          </a:p>
        </p:txBody>
      </p:sp>
    </p:spTree>
    <p:extLst>
      <p:ext uri="{BB962C8B-B14F-4D97-AF65-F5344CB8AC3E}">
        <p14:creationId xmlns:p14="http://schemas.microsoft.com/office/powerpoint/2010/main" val="3819347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2022 PhD application deadline: December 1, 2021 by 11:59 pm (PST)</a:t>
            </a:r>
          </a:p>
          <a:p>
            <a:r>
              <a:rPr lang="en-US" dirty="0"/>
              <a:t>No GRE required</a:t>
            </a:r>
          </a:p>
          <a:p>
            <a:r>
              <a:rPr lang="en-US" dirty="0"/>
              <a:t>Offer notifications usually go out by the end of February and no later then April 15 of the academic year you are applying to</a:t>
            </a:r>
          </a:p>
          <a:p>
            <a:pPr marL="0" indent="0">
              <a:buNone/>
            </a:pPr>
            <a:endParaRPr lang="en-US" dirty="0"/>
          </a:p>
        </p:txBody>
      </p:sp>
      <p:sp>
        <p:nvSpPr>
          <p:cNvPr id="3" name="Title 2"/>
          <p:cNvSpPr>
            <a:spLocks noGrp="1"/>
          </p:cNvSpPr>
          <p:nvPr>
            <p:ph type="title"/>
          </p:nvPr>
        </p:nvSpPr>
        <p:spPr/>
        <p:txBody>
          <a:bodyPr/>
          <a:lstStyle/>
          <a:p>
            <a:r>
              <a:rPr lang="en-US" dirty="0"/>
              <a:t>Dates and Other Important Information</a:t>
            </a:r>
          </a:p>
        </p:txBody>
      </p:sp>
    </p:spTree>
    <p:extLst>
      <p:ext uri="{BB962C8B-B14F-4D97-AF65-F5344CB8AC3E}">
        <p14:creationId xmlns:p14="http://schemas.microsoft.com/office/powerpoint/2010/main" val="2855476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Our next information session is November 2021</a:t>
            </a:r>
          </a:p>
          <a:p>
            <a:r>
              <a:rPr lang="en-US" dirty="0"/>
              <a:t>Check this website: </a:t>
            </a:r>
            <a:r>
              <a:rPr lang="en-US" dirty="0">
                <a:hlinkClick r:id="rId2"/>
              </a:rPr>
              <a:t>https://nursing.uw.edu/prospective/visit/phd/</a:t>
            </a:r>
            <a:r>
              <a:rPr lang="en-US" dirty="0"/>
              <a:t> to view the list of times, dates, and locations </a:t>
            </a:r>
          </a:p>
          <a:p>
            <a:r>
              <a:rPr lang="en-US" dirty="0"/>
              <a:t>This in an opportunity to ask staff questions about applying to the PhD program</a:t>
            </a:r>
          </a:p>
        </p:txBody>
      </p:sp>
      <p:sp>
        <p:nvSpPr>
          <p:cNvPr id="3" name="Title 2"/>
          <p:cNvSpPr>
            <a:spLocks noGrp="1"/>
          </p:cNvSpPr>
          <p:nvPr>
            <p:ph type="title"/>
          </p:nvPr>
        </p:nvSpPr>
        <p:spPr/>
        <p:txBody>
          <a:bodyPr/>
          <a:lstStyle/>
          <a:p>
            <a:r>
              <a:rPr lang="en-US" dirty="0"/>
              <a:t>Information Sessions</a:t>
            </a:r>
          </a:p>
        </p:txBody>
      </p:sp>
    </p:spTree>
    <p:extLst>
      <p:ext uri="{BB962C8B-B14F-4D97-AF65-F5344CB8AC3E}">
        <p14:creationId xmlns:p14="http://schemas.microsoft.com/office/powerpoint/2010/main" val="4256158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1756" y="848412"/>
            <a:ext cx="8406256" cy="3110846"/>
          </a:xfrm>
        </p:spPr>
        <p:txBody>
          <a:bodyPr/>
          <a:lstStyle/>
          <a:p>
            <a:r>
              <a:rPr lang="en-US" dirty="0"/>
              <a:t>Thank you!</a:t>
            </a:r>
            <a:br>
              <a:rPr lang="en-US" dirty="0"/>
            </a:br>
            <a:r>
              <a:rPr lang="en-US" dirty="0"/>
              <a:t>Please email: </a:t>
            </a:r>
            <a:r>
              <a:rPr lang="en-US" dirty="0">
                <a:hlinkClick r:id="rId2"/>
              </a:rPr>
              <a:t>asknursing@uw.edu</a:t>
            </a:r>
            <a:r>
              <a:rPr lang="en-US" dirty="0"/>
              <a:t> if you have questions</a:t>
            </a:r>
          </a:p>
        </p:txBody>
      </p:sp>
    </p:spTree>
    <p:extLst>
      <p:ext uri="{BB962C8B-B14F-4D97-AF65-F5344CB8AC3E}">
        <p14:creationId xmlns:p14="http://schemas.microsoft.com/office/powerpoint/2010/main" val="290922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Placeholder 7"/>
          <p:cNvSpPr>
            <a:spLocks noGrp="1"/>
          </p:cNvSpPr>
          <p:nvPr>
            <p:ph type="chart" sz="quarter" idx="12"/>
          </p:nvPr>
        </p:nvSpPr>
        <p:spPr/>
      </p:sp>
      <p:sp>
        <p:nvSpPr>
          <p:cNvPr id="5" name="Title 4"/>
          <p:cNvSpPr>
            <a:spLocks noGrp="1"/>
          </p:cNvSpPr>
          <p:nvPr>
            <p:ph type="title"/>
          </p:nvPr>
        </p:nvSpPr>
        <p:spPr/>
        <p:txBody>
          <a:bodyPr/>
          <a:lstStyle/>
          <a:p>
            <a:r>
              <a:rPr lang="en-US" sz="3600" dirty="0"/>
              <a:t>PhD vs DNP </a:t>
            </a:r>
          </a:p>
        </p:txBody>
      </p:sp>
      <p:graphicFrame>
        <p:nvGraphicFramePr>
          <p:cNvPr id="7" name="Table 6"/>
          <p:cNvGraphicFramePr>
            <a:graphicFrameLocks noGrp="1"/>
          </p:cNvGraphicFramePr>
          <p:nvPr>
            <p:extLst>
              <p:ext uri="{D42A27DB-BD31-4B8C-83A1-F6EECF244321}">
                <p14:modId xmlns:p14="http://schemas.microsoft.com/office/powerpoint/2010/main" val="2141174911"/>
              </p:ext>
            </p:extLst>
          </p:nvPr>
        </p:nvGraphicFramePr>
        <p:xfrm>
          <a:off x="753707" y="1551700"/>
          <a:ext cx="8034693" cy="5243238"/>
        </p:xfrm>
        <a:graphic>
          <a:graphicData uri="http://schemas.openxmlformats.org/drawingml/2006/table">
            <a:tbl>
              <a:tblPr firstRow="1" bandRow="1">
                <a:tableStyleId>{5C22544A-7EE6-4342-B048-85BDC9FD1C3A}</a:tableStyleId>
              </a:tblPr>
              <a:tblGrid>
                <a:gridCol w="1805150">
                  <a:extLst>
                    <a:ext uri="{9D8B030D-6E8A-4147-A177-3AD203B41FA5}">
                      <a16:colId xmlns:a16="http://schemas.microsoft.com/office/drawing/2014/main" val="1214984569"/>
                    </a:ext>
                  </a:extLst>
                </a:gridCol>
                <a:gridCol w="3208283">
                  <a:extLst>
                    <a:ext uri="{9D8B030D-6E8A-4147-A177-3AD203B41FA5}">
                      <a16:colId xmlns:a16="http://schemas.microsoft.com/office/drawing/2014/main" val="1086257632"/>
                    </a:ext>
                  </a:extLst>
                </a:gridCol>
                <a:gridCol w="3021260">
                  <a:extLst>
                    <a:ext uri="{9D8B030D-6E8A-4147-A177-3AD203B41FA5}">
                      <a16:colId xmlns:a16="http://schemas.microsoft.com/office/drawing/2014/main" val="4161084780"/>
                    </a:ext>
                  </a:extLst>
                </a:gridCol>
              </a:tblGrid>
              <a:tr h="579798">
                <a:tc>
                  <a:txBody>
                    <a:bodyPr/>
                    <a:lstStyle/>
                    <a:p>
                      <a:endParaRPr lang="en-US" dirty="0"/>
                    </a:p>
                  </a:txBody>
                  <a:tcPr/>
                </a:tc>
                <a:tc>
                  <a:txBody>
                    <a:bodyPr/>
                    <a:lstStyle/>
                    <a:p>
                      <a:r>
                        <a:rPr lang="en-US" sz="2800" dirty="0"/>
                        <a:t>PhD</a:t>
                      </a:r>
                    </a:p>
                  </a:txBody>
                  <a:tcPr/>
                </a:tc>
                <a:tc>
                  <a:txBody>
                    <a:bodyPr/>
                    <a:lstStyle/>
                    <a:p>
                      <a:r>
                        <a:rPr lang="en-US" sz="2800" dirty="0"/>
                        <a:t>DNP</a:t>
                      </a:r>
                    </a:p>
                  </a:txBody>
                  <a:tcPr/>
                </a:tc>
                <a:extLst>
                  <a:ext uri="{0D108BD9-81ED-4DB2-BD59-A6C34878D82A}">
                    <a16:rowId xmlns:a16="http://schemas.microsoft.com/office/drawing/2014/main" val="3673914406"/>
                  </a:ext>
                </a:extLst>
              </a:tr>
              <a:tr h="573643">
                <a:tc>
                  <a:txBody>
                    <a:bodyPr/>
                    <a:lstStyle/>
                    <a:p>
                      <a:r>
                        <a:rPr lang="en-US" dirty="0"/>
                        <a:t>Program</a:t>
                      </a:r>
                      <a:r>
                        <a:rPr lang="en-US" baseline="0" dirty="0"/>
                        <a:t> of Study</a:t>
                      </a:r>
                      <a:endParaRPr lang="en-US" dirty="0"/>
                    </a:p>
                  </a:txBody>
                  <a:tcPr/>
                </a:tc>
                <a:tc>
                  <a:txBody>
                    <a:bodyPr/>
                    <a:lstStyle/>
                    <a:p>
                      <a:r>
                        <a:rPr lang="en-US" dirty="0"/>
                        <a:t>Terminal research degree in nursing science to conduct research to advance</a:t>
                      </a:r>
                      <a:r>
                        <a:rPr lang="en-US" baseline="0" dirty="0"/>
                        <a:t> the science of nursing</a:t>
                      </a:r>
                      <a:endParaRPr lang="en-US" dirty="0"/>
                    </a:p>
                  </a:txBody>
                  <a:tcPr/>
                </a:tc>
                <a:tc>
                  <a:txBody>
                    <a:bodyPr/>
                    <a:lstStyle/>
                    <a:p>
                      <a:r>
                        <a:rPr lang="en-US" dirty="0"/>
                        <a:t>Terminal practice degree in nursing to improve health outcomes and translate</a:t>
                      </a:r>
                      <a:r>
                        <a:rPr lang="en-US" baseline="0" dirty="0"/>
                        <a:t> research into practice </a:t>
                      </a:r>
                      <a:endParaRPr lang="en-US" dirty="0"/>
                    </a:p>
                  </a:txBody>
                  <a:tcPr/>
                </a:tc>
                <a:extLst>
                  <a:ext uri="{0D108BD9-81ED-4DB2-BD59-A6C34878D82A}">
                    <a16:rowId xmlns:a16="http://schemas.microsoft.com/office/drawing/2014/main" val="2390435753"/>
                  </a:ext>
                </a:extLst>
              </a:tr>
              <a:tr h="573643">
                <a:tc>
                  <a:txBody>
                    <a:bodyPr/>
                    <a:lstStyle/>
                    <a:p>
                      <a:r>
                        <a:rPr lang="en-US" dirty="0"/>
                        <a:t>Curriculum Focus </a:t>
                      </a:r>
                    </a:p>
                  </a:txBody>
                  <a:tcPr/>
                </a:tc>
                <a:tc>
                  <a:txBody>
                    <a:bodyPr/>
                    <a:lstStyle/>
                    <a:p>
                      <a:r>
                        <a:rPr lang="en-US" dirty="0"/>
                        <a:t>Commitment to research career</a:t>
                      </a:r>
                    </a:p>
                  </a:txBody>
                  <a:tcPr/>
                </a:tc>
                <a:tc>
                  <a:txBody>
                    <a:bodyPr/>
                    <a:lstStyle/>
                    <a:p>
                      <a:r>
                        <a:rPr lang="en-US" dirty="0"/>
                        <a:t>Commitment to practice career</a:t>
                      </a:r>
                    </a:p>
                  </a:txBody>
                  <a:tcPr/>
                </a:tc>
                <a:extLst>
                  <a:ext uri="{0D108BD9-81ED-4DB2-BD59-A6C34878D82A}">
                    <a16:rowId xmlns:a16="http://schemas.microsoft.com/office/drawing/2014/main" val="3420571462"/>
                  </a:ext>
                </a:extLst>
              </a:tr>
              <a:tr h="573643">
                <a:tc>
                  <a:txBody>
                    <a:bodyPr/>
                    <a:lstStyle/>
                    <a:p>
                      <a:r>
                        <a:rPr lang="en-US" dirty="0"/>
                        <a:t>Practice Hours</a:t>
                      </a:r>
                    </a:p>
                  </a:txBody>
                  <a:tcPr/>
                </a:tc>
                <a:tc>
                  <a:txBody>
                    <a:bodyPr/>
                    <a:lstStyle/>
                    <a:p>
                      <a:r>
                        <a:rPr lang="en-US" dirty="0"/>
                        <a:t>None</a:t>
                      </a:r>
                    </a:p>
                  </a:txBody>
                  <a:tcPr/>
                </a:tc>
                <a:tc>
                  <a:txBody>
                    <a:bodyPr/>
                    <a:lstStyle/>
                    <a:p>
                      <a:r>
                        <a:rPr lang="en-US" dirty="0"/>
                        <a:t>1,000 hours of clinically-focused learning</a:t>
                      </a:r>
                    </a:p>
                  </a:txBody>
                  <a:tcPr/>
                </a:tc>
                <a:extLst>
                  <a:ext uri="{0D108BD9-81ED-4DB2-BD59-A6C34878D82A}">
                    <a16:rowId xmlns:a16="http://schemas.microsoft.com/office/drawing/2014/main" val="120897603"/>
                  </a:ext>
                </a:extLst>
              </a:tr>
              <a:tr h="348791">
                <a:tc>
                  <a:txBody>
                    <a:bodyPr/>
                    <a:lstStyle/>
                    <a:p>
                      <a:r>
                        <a:rPr lang="en-US" dirty="0"/>
                        <a:t>Project </a:t>
                      </a:r>
                    </a:p>
                  </a:txBody>
                  <a:tcPr/>
                </a:tc>
                <a:tc>
                  <a:txBody>
                    <a:bodyPr/>
                    <a:lstStyle/>
                    <a:p>
                      <a:r>
                        <a:rPr lang="en-US" dirty="0"/>
                        <a:t>No</a:t>
                      </a:r>
                    </a:p>
                  </a:txBody>
                  <a:tcPr/>
                </a:tc>
                <a:tc>
                  <a:txBody>
                    <a:bodyPr/>
                    <a:lstStyle/>
                    <a:p>
                      <a:r>
                        <a:rPr lang="en-US" dirty="0"/>
                        <a:t>Yes</a:t>
                      </a:r>
                    </a:p>
                  </a:txBody>
                  <a:tcPr/>
                </a:tc>
                <a:extLst>
                  <a:ext uri="{0D108BD9-81ED-4DB2-BD59-A6C34878D82A}">
                    <a16:rowId xmlns:a16="http://schemas.microsoft.com/office/drawing/2014/main" val="1950584541"/>
                  </a:ext>
                </a:extLst>
              </a:tr>
              <a:tr h="358665">
                <a:tc>
                  <a:txBody>
                    <a:bodyPr/>
                    <a:lstStyle/>
                    <a:p>
                      <a:r>
                        <a:rPr lang="en-US" dirty="0"/>
                        <a:t>Dissertation</a:t>
                      </a:r>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2254713195"/>
                  </a:ext>
                </a:extLst>
              </a:tr>
              <a:tr h="573643">
                <a:tc>
                  <a:txBody>
                    <a:bodyPr/>
                    <a:lstStyle/>
                    <a:p>
                      <a:r>
                        <a:rPr lang="en-US" dirty="0"/>
                        <a:t>Program Outcomes</a:t>
                      </a:r>
                    </a:p>
                  </a:txBody>
                  <a:tcPr/>
                </a:tc>
                <a:tc>
                  <a:txBody>
                    <a:bodyPr/>
                    <a:lstStyle/>
                    <a:p>
                      <a:r>
                        <a:rPr lang="en-US" dirty="0"/>
                        <a:t>Contribute</a:t>
                      </a:r>
                      <a:r>
                        <a:rPr lang="en-US" baseline="0" dirty="0"/>
                        <a:t> to health and healthcare improvements through the development of new knowledge and dissemination of results</a:t>
                      </a:r>
                      <a:endParaRPr lang="en-US" dirty="0"/>
                    </a:p>
                  </a:txBody>
                  <a:tcPr/>
                </a:tc>
                <a:tc>
                  <a:txBody>
                    <a:bodyPr/>
                    <a:lstStyle/>
                    <a:p>
                      <a:r>
                        <a:rPr lang="en-US" dirty="0"/>
                        <a:t>Contribute</a:t>
                      </a:r>
                      <a:r>
                        <a:rPr lang="en-US" baseline="0" dirty="0"/>
                        <a:t> to health and healthcare improvements through advanced practice and leadership</a:t>
                      </a:r>
                      <a:endParaRPr lang="en-US" dirty="0"/>
                    </a:p>
                  </a:txBody>
                  <a:tcPr/>
                </a:tc>
                <a:extLst>
                  <a:ext uri="{0D108BD9-81ED-4DB2-BD59-A6C34878D82A}">
                    <a16:rowId xmlns:a16="http://schemas.microsoft.com/office/drawing/2014/main" val="2513834797"/>
                  </a:ext>
                </a:extLst>
              </a:tr>
            </a:tbl>
          </a:graphicData>
        </a:graphic>
      </p:graphicFrame>
    </p:spTree>
    <p:extLst>
      <p:ext uri="{BB962C8B-B14F-4D97-AF65-F5344CB8AC3E}">
        <p14:creationId xmlns:p14="http://schemas.microsoft.com/office/powerpoint/2010/main" val="3851863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Our faculty are global leaders in Nursing Science</a:t>
            </a:r>
          </a:p>
          <a:p>
            <a:r>
              <a:rPr lang="en-US" dirty="0"/>
              <a:t>We maintain a holistic view of Nursing Science</a:t>
            </a:r>
          </a:p>
          <a:p>
            <a:r>
              <a:rPr lang="en-US" dirty="0"/>
              <a:t>We support our students in becoming premier leaders in Nursing Science</a:t>
            </a:r>
          </a:p>
          <a:p>
            <a:r>
              <a:rPr lang="en-US" dirty="0"/>
              <a:t>We are a diverse community of scholars</a:t>
            </a:r>
          </a:p>
          <a:p>
            <a:r>
              <a:rPr lang="en-US" dirty="0"/>
              <a:t>Our program is interdisciplinary</a:t>
            </a:r>
          </a:p>
          <a:p>
            <a:endParaRPr lang="en-US" dirty="0"/>
          </a:p>
          <a:p>
            <a:endParaRPr lang="en-US" dirty="0"/>
          </a:p>
        </p:txBody>
      </p:sp>
      <p:sp>
        <p:nvSpPr>
          <p:cNvPr id="3" name="Title 2"/>
          <p:cNvSpPr>
            <a:spLocks noGrp="1"/>
          </p:cNvSpPr>
          <p:nvPr>
            <p:ph type="title"/>
          </p:nvPr>
        </p:nvSpPr>
        <p:spPr/>
        <p:txBody>
          <a:bodyPr/>
          <a:lstStyle/>
          <a:p>
            <a:r>
              <a:rPr lang="en-US" dirty="0"/>
              <a:t>Why Earn Your PhD in Nursing at the UWSON ?</a:t>
            </a:r>
          </a:p>
        </p:txBody>
      </p:sp>
    </p:spTree>
    <p:extLst>
      <p:ext uri="{BB962C8B-B14F-4D97-AF65-F5344CB8AC3E}">
        <p14:creationId xmlns:p14="http://schemas.microsoft.com/office/powerpoint/2010/main" val="839648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71757" y="1681885"/>
            <a:ext cx="8197114" cy="3810086"/>
          </a:xfrm>
        </p:spPr>
        <p:txBody>
          <a:bodyPr/>
          <a:lstStyle/>
          <a:p>
            <a:r>
              <a:rPr lang="en-US" dirty="0"/>
              <a:t>Timing is personal (money, time, and goals)</a:t>
            </a:r>
          </a:p>
          <a:p>
            <a:r>
              <a:rPr lang="en-US" dirty="0"/>
              <a:t>Ability to commit to a full-time program</a:t>
            </a:r>
          </a:p>
          <a:p>
            <a:r>
              <a:rPr lang="en-US" dirty="0"/>
              <a:t>Have an idea of research area of interest</a:t>
            </a:r>
          </a:p>
          <a:p>
            <a:r>
              <a:rPr lang="en-US" dirty="0"/>
              <a:t>Interested in research and leadership roles in the field of nursing</a:t>
            </a:r>
          </a:p>
        </p:txBody>
      </p:sp>
      <p:sp>
        <p:nvSpPr>
          <p:cNvPr id="7" name="Title 6"/>
          <p:cNvSpPr>
            <a:spLocks noGrp="1"/>
          </p:cNvSpPr>
          <p:nvPr>
            <p:ph type="title"/>
          </p:nvPr>
        </p:nvSpPr>
        <p:spPr/>
        <p:txBody>
          <a:bodyPr/>
          <a:lstStyle/>
          <a:p>
            <a:r>
              <a:rPr lang="en-US" dirty="0"/>
              <a:t>Making the decision </a:t>
            </a:r>
          </a:p>
        </p:txBody>
      </p:sp>
    </p:spTree>
    <p:extLst>
      <p:ext uri="{BB962C8B-B14F-4D97-AF65-F5344CB8AC3E}">
        <p14:creationId xmlns:p14="http://schemas.microsoft.com/office/powerpoint/2010/main" val="1399137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000" dirty="0"/>
              <a:t>A minimum cumulative GPA of 3.0 for the last 90 graded college/university quarter credits or equivalent credits completed</a:t>
            </a:r>
          </a:p>
          <a:p>
            <a:r>
              <a:rPr lang="en-US" sz="2000" dirty="0"/>
              <a:t>An in-process or earned baccalaureate degree, in any discipline, from an accredited university</a:t>
            </a:r>
          </a:p>
          <a:p>
            <a:r>
              <a:rPr lang="en-US" sz="2000" dirty="0"/>
              <a:t>Proof of English language proficiency, if your native language in not English, regardless of citizenship. More information provided on </a:t>
            </a:r>
            <a:r>
              <a:rPr lang="en-US" sz="2000" dirty="0">
                <a:hlinkClick r:id="rId3"/>
              </a:rPr>
              <a:t>International applicants page</a:t>
            </a:r>
            <a:endParaRPr lang="en-US" sz="2000" dirty="0"/>
          </a:p>
          <a:p>
            <a:r>
              <a:rPr lang="en-US" sz="2000" dirty="0"/>
              <a:t> An active unrestricted RN license is NOT necessary for the PhD program unless you plan to enroll in clinical nursing (NCLIN) courses. </a:t>
            </a:r>
          </a:p>
          <a:p>
            <a:r>
              <a:rPr lang="en-US" sz="2000" dirty="0"/>
              <a:t>International applicant planning to take NCLIN courses must have an unrestricted RN license at time of application</a:t>
            </a:r>
          </a:p>
        </p:txBody>
      </p:sp>
      <p:sp>
        <p:nvSpPr>
          <p:cNvPr id="3" name="Title 2"/>
          <p:cNvSpPr>
            <a:spLocks noGrp="1"/>
          </p:cNvSpPr>
          <p:nvPr>
            <p:ph type="title"/>
          </p:nvPr>
        </p:nvSpPr>
        <p:spPr/>
        <p:txBody>
          <a:bodyPr/>
          <a:lstStyle/>
          <a:p>
            <a:r>
              <a:rPr lang="en-US" dirty="0"/>
              <a:t>Eligibility Checklist </a:t>
            </a:r>
          </a:p>
        </p:txBody>
      </p:sp>
    </p:spTree>
    <p:extLst>
      <p:ext uri="{BB962C8B-B14F-4D97-AF65-F5344CB8AC3E}">
        <p14:creationId xmlns:p14="http://schemas.microsoft.com/office/powerpoint/2010/main" val="4094291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Applying to the UW PhD program is completely online</a:t>
            </a:r>
          </a:p>
          <a:p>
            <a:r>
              <a:rPr lang="en-US" dirty="0"/>
              <a:t>You will complete and upload all components of the application via the </a:t>
            </a:r>
            <a:r>
              <a:rPr lang="en-US" dirty="0">
                <a:hlinkClick r:id="rId2"/>
              </a:rPr>
              <a:t>UW Graduate School website</a:t>
            </a:r>
            <a:r>
              <a:rPr lang="en-US" dirty="0"/>
              <a:t>.</a:t>
            </a:r>
          </a:p>
          <a:p>
            <a:r>
              <a:rPr lang="en-US" dirty="0"/>
              <a:t>All PhD applicants will be charged an $85.00 application fee</a:t>
            </a:r>
          </a:p>
          <a:p>
            <a:r>
              <a:rPr lang="en-US" dirty="0"/>
              <a:t>It is HIGHLY recommended that you save a copy of each PDF document for your own records. You will be unable to access them once you have submitted your online application</a:t>
            </a:r>
          </a:p>
        </p:txBody>
      </p:sp>
      <p:sp>
        <p:nvSpPr>
          <p:cNvPr id="7" name="Title 6"/>
          <p:cNvSpPr>
            <a:spLocks noGrp="1"/>
          </p:cNvSpPr>
          <p:nvPr>
            <p:ph type="title"/>
          </p:nvPr>
        </p:nvSpPr>
        <p:spPr/>
        <p:txBody>
          <a:bodyPr/>
          <a:lstStyle/>
          <a:p>
            <a:r>
              <a:rPr lang="en-US" dirty="0"/>
              <a:t>How to apply </a:t>
            </a:r>
          </a:p>
        </p:txBody>
      </p:sp>
    </p:spTree>
    <p:extLst>
      <p:ext uri="{BB962C8B-B14F-4D97-AF65-F5344CB8AC3E}">
        <p14:creationId xmlns:p14="http://schemas.microsoft.com/office/powerpoint/2010/main" val="28909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800" dirty="0"/>
              <a:t>This is not a resume! CV is more comprehensive and detailed. </a:t>
            </a:r>
          </a:p>
          <a:p>
            <a:r>
              <a:rPr lang="en-US" sz="2800" dirty="0"/>
              <a:t>No page limit </a:t>
            </a:r>
          </a:p>
          <a:p>
            <a:r>
              <a:rPr lang="en-US" sz="2800" dirty="0"/>
              <a:t>Include all significant employment for the past 10 years (listing most recent first). You may include employment that is over 10 years old if you feel it is relevant. </a:t>
            </a:r>
          </a:p>
        </p:txBody>
      </p:sp>
      <p:sp>
        <p:nvSpPr>
          <p:cNvPr id="3" name="Title 2"/>
          <p:cNvSpPr>
            <a:spLocks noGrp="1"/>
          </p:cNvSpPr>
          <p:nvPr>
            <p:ph type="title"/>
          </p:nvPr>
        </p:nvSpPr>
        <p:spPr/>
        <p:txBody>
          <a:bodyPr/>
          <a:lstStyle/>
          <a:p>
            <a:r>
              <a:rPr lang="en-US" dirty="0"/>
              <a:t>Curriculum Vitae (CV)</a:t>
            </a:r>
          </a:p>
        </p:txBody>
      </p:sp>
    </p:spTree>
    <p:extLst>
      <p:ext uri="{BB962C8B-B14F-4D97-AF65-F5344CB8AC3E}">
        <p14:creationId xmlns:p14="http://schemas.microsoft.com/office/powerpoint/2010/main" val="1959918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In addition list:</a:t>
            </a:r>
          </a:p>
          <a:p>
            <a:pPr lvl="1"/>
            <a:r>
              <a:rPr lang="en-US" sz="2200" dirty="0"/>
              <a:t>Research experience, including experiences outside of employment </a:t>
            </a:r>
          </a:p>
          <a:p>
            <a:pPr lvl="1"/>
            <a:r>
              <a:rPr lang="en-US" sz="2200" dirty="0"/>
              <a:t>All scholastic or related honors </a:t>
            </a:r>
          </a:p>
          <a:p>
            <a:pPr lvl="1"/>
            <a:r>
              <a:rPr lang="en-US" sz="2200" dirty="0"/>
              <a:t>Recent significant community activates describing leadership responsibilities </a:t>
            </a:r>
          </a:p>
          <a:p>
            <a:pPr lvl="1"/>
            <a:r>
              <a:rPr lang="en-US" sz="2200" dirty="0"/>
              <a:t>Membership in professional organizations, describing significant participation in the past five years</a:t>
            </a:r>
          </a:p>
          <a:p>
            <a:pPr lvl="1"/>
            <a:r>
              <a:rPr lang="en-US" sz="2200" dirty="0"/>
              <a:t>ALL published work; give complete references, including publishers and date of publication </a:t>
            </a:r>
          </a:p>
          <a:p>
            <a:pPr lvl="1"/>
            <a:r>
              <a:rPr lang="en-US" sz="2200" dirty="0"/>
              <a:t>Significant unpublished work</a:t>
            </a:r>
          </a:p>
        </p:txBody>
      </p:sp>
      <p:sp>
        <p:nvSpPr>
          <p:cNvPr id="3" name="Title 2"/>
          <p:cNvSpPr>
            <a:spLocks noGrp="1"/>
          </p:cNvSpPr>
          <p:nvPr>
            <p:ph type="title"/>
          </p:nvPr>
        </p:nvSpPr>
        <p:spPr/>
        <p:txBody>
          <a:bodyPr/>
          <a:lstStyle/>
          <a:p>
            <a:r>
              <a:rPr lang="en-US" dirty="0"/>
              <a:t>Curriculum Vitae (CV) Continued </a:t>
            </a:r>
          </a:p>
        </p:txBody>
      </p:sp>
    </p:spTree>
    <p:extLst>
      <p:ext uri="{BB962C8B-B14F-4D97-AF65-F5344CB8AC3E}">
        <p14:creationId xmlns:p14="http://schemas.microsoft.com/office/powerpoint/2010/main" val="301052163"/>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16091</TotalTime>
  <Words>1237</Words>
  <Application>Microsoft Office PowerPoint</Application>
  <PresentationFormat>On-screen Show (4:3)</PresentationFormat>
  <Paragraphs>118</Paragraphs>
  <Slides>21</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21</vt:i4>
      </vt:variant>
    </vt:vector>
  </HeadingPairs>
  <TitlesOfParts>
    <vt:vector size="31" baseType="lpstr">
      <vt:lpstr>Arial</vt:lpstr>
      <vt:lpstr>Calibri</vt:lpstr>
      <vt:lpstr>Encode Sans Normal Black</vt:lpstr>
      <vt:lpstr>Lucida Grande</vt:lpstr>
      <vt:lpstr>Open Sans</vt:lpstr>
      <vt:lpstr>Open Sans Light</vt:lpstr>
      <vt:lpstr>Uni Sans Regular</vt:lpstr>
      <vt:lpstr>Office Theme</vt:lpstr>
      <vt:lpstr>Custom Design</vt:lpstr>
      <vt:lpstr>1_Custom Design</vt:lpstr>
      <vt:lpstr>PhD Information Session </vt:lpstr>
      <vt:lpstr>Dates and Other Important Information</vt:lpstr>
      <vt:lpstr>PhD vs DNP </vt:lpstr>
      <vt:lpstr>Why Earn Your PhD in Nursing at the UWSON ?</vt:lpstr>
      <vt:lpstr>Making the decision </vt:lpstr>
      <vt:lpstr>Eligibility Checklist </vt:lpstr>
      <vt:lpstr>How to apply </vt:lpstr>
      <vt:lpstr>Curriculum Vitae (CV)</vt:lpstr>
      <vt:lpstr>Curriculum Vitae (CV) Continued </vt:lpstr>
      <vt:lpstr>Research Focus</vt:lpstr>
      <vt:lpstr>Statement of Goals and Research Interests</vt:lpstr>
      <vt:lpstr>Statement of Goals and Research Interests</vt:lpstr>
      <vt:lpstr>Statement of Goals and Research Interests</vt:lpstr>
      <vt:lpstr>Statement of Goals and Research Interests</vt:lpstr>
      <vt:lpstr>Letter of Recommendation</vt:lpstr>
      <vt:lpstr>Letter of Recommendation</vt:lpstr>
      <vt:lpstr>Interview </vt:lpstr>
      <vt:lpstr>Personal Statement</vt:lpstr>
      <vt:lpstr>Submitting Transcripts</vt:lpstr>
      <vt:lpstr>Information Sessions</vt:lpstr>
      <vt:lpstr>Thank you! Please email: asknursing@uw.edu if you have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Cher Espina -she,her</cp:lastModifiedBy>
  <cp:revision>85</cp:revision>
  <cp:lastPrinted>2016-02-10T20:19:12Z</cp:lastPrinted>
  <dcterms:created xsi:type="dcterms:W3CDTF">2014-10-14T00:51:43Z</dcterms:created>
  <dcterms:modified xsi:type="dcterms:W3CDTF">2021-06-09T22:23:41Z</dcterms:modified>
</cp:coreProperties>
</file>